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79"/>
  </p:notesMasterIdLst>
  <p:handoutMasterIdLst>
    <p:handoutMasterId r:id="rId80"/>
  </p:handoutMasterIdLst>
  <p:sldIdLst>
    <p:sldId id="256" r:id="rId2"/>
    <p:sldId id="270" r:id="rId3"/>
    <p:sldId id="381" r:id="rId4"/>
    <p:sldId id="275" r:id="rId5"/>
    <p:sldId id="354" r:id="rId6"/>
    <p:sldId id="355" r:id="rId7"/>
    <p:sldId id="353" r:id="rId8"/>
    <p:sldId id="348" r:id="rId9"/>
    <p:sldId id="340" r:id="rId10"/>
    <p:sldId id="341" r:id="rId11"/>
    <p:sldId id="345" r:id="rId12"/>
    <p:sldId id="344" r:id="rId13"/>
    <p:sldId id="346" r:id="rId14"/>
    <p:sldId id="350" r:id="rId15"/>
    <p:sldId id="351" r:id="rId16"/>
    <p:sldId id="352" r:id="rId17"/>
    <p:sldId id="383" r:id="rId18"/>
    <p:sldId id="359" r:id="rId19"/>
    <p:sldId id="360" r:id="rId20"/>
    <p:sldId id="361" r:id="rId21"/>
    <p:sldId id="362" r:id="rId22"/>
    <p:sldId id="363" r:id="rId23"/>
    <p:sldId id="357" r:id="rId24"/>
    <p:sldId id="268" r:id="rId25"/>
    <p:sldId id="266" r:id="rId26"/>
    <p:sldId id="384" r:id="rId27"/>
    <p:sldId id="267" r:id="rId28"/>
    <p:sldId id="385" r:id="rId29"/>
    <p:sldId id="278" r:id="rId30"/>
    <p:sldId id="288" r:id="rId31"/>
    <p:sldId id="289" r:id="rId32"/>
    <p:sldId id="290" r:id="rId33"/>
    <p:sldId id="390" r:id="rId34"/>
    <p:sldId id="279" r:id="rId35"/>
    <p:sldId id="301" r:id="rId36"/>
    <p:sldId id="296" r:id="rId37"/>
    <p:sldId id="297" r:id="rId38"/>
    <p:sldId id="298" r:id="rId39"/>
    <p:sldId id="299" r:id="rId40"/>
    <p:sldId id="300" r:id="rId41"/>
    <p:sldId id="364" r:id="rId42"/>
    <p:sldId id="302" r:id="rId43"/>
    <p:sldId id="303" r:id="rId44"/>
    <p:sldId id="304" r:id="rId45"/>
    <p:sldId id="305" r:id="rId46"/>
    <p:sldId id="373" r:id="rId47"/>
    <p:sldId id="280" r:id="rId48"/>
    <p:sldId id="382" r:id="rId49"/>
    <p:sldId id="378" r:id="rId50"/>
    <p:sldId id="379" r:id="rId51"/>
    <p:sldId id="311" r:id="rId52"/>
    <p:sldId id="376" r:id="rId53"/>
    <p:sldId id="325" r:id="rId54"/>
    <p:sldId id="322" r:id="rId55"/>
    <p:sldId id="315" r:id="rId56"/>
    <p:sldId id="316" r:id="rId57"/>
    <p:sldId id="392" r:id="rId58"/>
    <p:sldId id="398" r:id="rId59"/>
    <p:sldId id="317" r:id="rId60"/>
    <p:sldId id="318" r:id="rId61"/>
    <p:sldId id="323" r:id="rId62"/>
    <p:sldId id="391" r:id="rId63"/>
    <p:sldId id="319" r:id="rId64"/>
    <p:sldId id="375" r:id="rId65"/>
    <p:sldId id="386" r:id="rId66"/>
    <p:sldId id="387" r:id="rId67"/>
    <p:sldId id="281" r:id="rId68"/>
    <p:sldId id="295" r:id="rId69"/>
    <p:sldId id="294" r:id="rId70"/>
    <p:sldId id="380" r:id="rId71"/>
    <p:sldId id="388" r:id="rId72"/>
    <p:sldId id="389" r:id="rId73"/>
    <p:sldId id="397" r:id="rId74"/>
    <p:sldId id="395" r:id="rId75"/>
    <p:sldId id="396" r:id="rId76"/>
    <p:sldId id="393" r:id="rId77"/>
    <p:sldId id="394" r:id="rId78"/>
  </p:sldIdLst>
  <p:sldSz cx="9144000" cy="6858000" type="screen4x3"/>
  <p:notesSz cx="7010400" cy="9296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94576" autoAdjust="0"/>
  </p:normalViewPr>
  <p:slideViewPr>
    <p:cSldViewPr>
      <p:cViewPr varScale="1">
        <p:scale>
          <a:sx n="70" d="100"/>
          <a:sy n="70" d="100"/>
        </p:scale>
        <p:origin x="-13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970938" y="0"/>
            <a:ext cx="3037840" cy="465138"/>
          </a:xfrm>
          <a:prstGeom prst="rect">
            <a:avLst/>
          </a:prstGeom>
        </p:spPr>
        <p:txBody>
          <a:bodyPr vert="horz" lIns="91440" tIns="45720" rIns="91440" bIns="45720" rtlCol="0"/>
          <a:lstStyle>
            <a:lvl1pPr algn="r">
              <a:defRPr sz="1200"/>
            </a:lvl1pPr>
          </a:lstStyle>
          <a:p>
            <a:fld id="{9BE9927C-B9A4-4DFC-90FA-2A5C9A36FD16}" type="datetimeFigureOut">
              <a:rPr lang="es-MX" smtClean="0"/>
              <a:pPr/>
              <a:t>23/02/2016</a:t>
            </a:fld>
            <a:endParaRPr lang="es-MX"/>
          </a:p>
        </p:txBody>
      </p:sp>
      <p:sp>
        <p:nvSpPr>
          <p:cNvPr id="4" name="3 Marcador de pie de página"/>
          <p:cNvSpPr>
            <a:spLocks noGrp="1"/>
          </p:cNvSpPr>
          <p:nvPr>
            <p:ph type="ftr" sz="quarter" idx="2"/>
          </p:nvPr>
        </p:nvSpPr>
        <p:spPr>
          <a:xfrm>
            <a:off x="0" y="8829675"/>
            <a:ext cx="3037840" cy="465138"/>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970938" y="8829675"/>
            <a:ext cx="3037840" cy="465138"/>
          </a:xfrm>
          <a:prstGeom prst="rect">
            <a:avLst/>
          </a:prstGeom>
        </p:spPr>
        <p:txBody>
          <a:bodyPr vert="horz" lIns="91440" tIns="45720" rIns="91440" bIns="45720" rtlCol="0" anchor="b"/>
          <a:lstStyle>
            <a:lvl1pPr algn="r">
              <a:defRPr sz="1200"/>
            </a:lvl1pPr>
          </a:lstStyle>
          <a:p>
            <a:fld id="{5006BB48-50B1-4255-86F9-AC21F1B2C439}" type="slidenum">
              <a:rPr lang="es-MX" smtClean="0"/>
              <a:pPr/>
              <a:t>‹Nº›</a:t>
            </a:fld>
            <a:endParaRPr lang="es-MX"/>
          </a:p>
        </p:txBody>
      </p:sp>
    </p:spTree>
    <p:extLst>
      <p:ext uri="{BB962C8B-B14F-4D97-AF65-F5344CB8AC3E}">
        <p14:creationId xmlns:p14="http://schemas.microsoft.com/office/powerpoint/2010/main" val="767545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3037840" cy="466725"/>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970938" y="1"/>
            <a:ext cx="3037840" cy="466725"/>
          </a:xfrm>
          <a:prstGeom prst="rect">
            <a:avLst/>
          </a:prstGeom>
        </p:spPr>
        <p:txBody>
          <a:bodyPr vert="horz" lIns="91440" tIns="45720" rIns="91440" bIns="45720" rtlCol="0"/>
          <a:lstStyle>
            <a:lvl1pPr algn="r">
              <a:defRPr sz="1200"/>
            </a:lvl1pPr>
          </a:lstStyle>
          <a:p>
            <a:fld id="{336815AB-2696-4C87-A5A4-FE64CD7AF5C4}" type="datetimeFigureOut">
              <a:rPr lang="es-MX" smtClean="0"/>
              <a:pPr/>
              <a:t>23/02/2016</a:t>
            </a:fld>
            <a:endParaRPr lang="es-MX"/>
          </a:p>
        </p:txBody>
      </p:sp>
      <p:sp>
        <p:nvSpPr>
          <p:cNvPr id="4" name="Marcador de imagen de diapositiva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701040" y="4473576"/>
            <a:ext cx="5608320" cy="366077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29676"/>
            <a:ext cx="3037840" cy="466725"/>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970938" y="8829676"/>
            <a:ext cx="3037840" cy="466725"/>
          </a:xfrm>
          <a:prstGeom prst="rect">
            <a:avLst/>
          </a:prstGeom>
        </p:spPr>
        <p:txBody>
          <a:bodyPr vert="horz" lIns="91440" tIns="45720" rIns="91440" bIns="45720" rtlCol="0" anchor="b"/>
          <a:lstStyle>
            <a:lvl1pPr algn="r">
              <a:defRPr sz="1200"/>
            </a:lvl1pPr>
          </a:lstStyle>
          <a:p>
            <a:fld id="{C88174CB-C73C-4680-BF72-4817203AA027}" type="slidenum">
              <a:rPr lang="es-MX" smtClean="0"/>
              <a:pPr/>
              <a:t>‹Nº›</a:t>
            </a:fld>
            <a:endParaRPr lang="es-MX"/>
          </a:p>
        </p:txBody>
      </p:sp>
    </p:spTree>
    <p:extLst>
      <p:ext uri="{BB962C8B-B14F-4D97-AF65-F5344CB8AC3E}">
        <p14:creationId xmlns:p14="http://schemas.microsoft.com/office/powerpoint/2010/main" val="3996224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F56DC59C-6D4F-47B4-B7DD-EDAE3E3C6FB2}" type="slidenum">
              <a:rPr lang="es-MX" smtClean="0"/>
              <a:pPr/>
              <a:t>73</a:t>
            </a:fld>
            <a:endParaRPr lang="es-MX" dirty="0"/>
          </a:p>
        </p:txBody>
      </p:sp>
    </p:spTree>
    <p:extLst>
      <p:ext uri="{BB962C8B-B14F-4D97-AF65-F5344CB8AC3E}">
        <p14:creationId xmlns:p14="http://schemas.microsoft.com/office/powerpoint/2010/main" val="2816181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7" name="6 Rectángulo"/>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2362200" y="4038600"/>
            <a:ext cx="6477000" cy="1828800"/>
          </a:xfrm>
        </p:spPr>
        <p:txBody>
          <a:bodyPr anchor="b"/>
          <a:lstStyle>
            <a:lvl1pPr>
              <a:defRPr cap="all" baseline="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A92A56B-0460-4B61-B884-1D5686EF6568}" type="datetimeFigureOut">
              <a:rPr lang="es-ES" smtClean="0"/>
              <a:pPr/>
              <a:t>23/02/2016</a:t>
            </a:fld>
            <a:endParaRPr lang="es-ES"/>
          </a:p>
        </p:txBody>
      </p:sp>
      <p:sp>
        <p:nvSpPr>
          <p:cNvPr id="17" name="16 Marcador de pie de página"/>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s-ES"/>
          </a:p>
        </p:txBody>
      </p:sp>
      <p:sp>
        <p:nvSpPr>
          <p:cNvPr id="29" name="28 Marcador de número de diapositiva"/>
          <p:cNvSpPr>
            <a:spLocks noGrp="1"/>
          </p:cNvSpPr>
          <p:nvPr>
            <p:ph type="sldNum" sz="quarter" idx="12"/>
          </p:nvPr>
        </p:nvSpPr>
        <p:spPr>
          <a:xfrm>
            <a:off x="8001000" y="228600"/>
            <a:ext cx="838200" cy="381000"/>
          </a:xfrm>
        </p:spPr>
        <p:txBody>
          <a:bodyPr/>
          <a:lstStyle>
            <a:lvl1pPr>
              <a:defRPr>
                <a:solidFill>
                  <a:schemeClr val="tx2"/>
                </a:solidFill>
              </a:defRPr>
            </a:lvl1pPr>
          </a:lstStyle>
          <a:p>
            <a:fld id="{057D6D09-D123-4DE9-96AF-83833303AD74}"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DA92A56B-0460-4B61-B884-1D5686EF6568}" type="datetimeFigureOut">
              <a:rPr lang="es-ES" smtClean="0"/>
              <a:pPr/>
              <a:t>23/02/2016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57D6D09-D123-4DE9-96AF-83833303AD7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1"/>
      </p:bgRef>
    </p:bg>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609600"/>
            <a:ext cx="2057400" cy="55165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609600"/>
            <a:ext cx="5562600" cy="5516564"/>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6553200" y="6248402"/>
            <a:ext cx="2209800" cy="365125"/>
          </a:xfrm>
        </p:spPr>
        <p:txBody>
          <a:bodyPr/>
          <a:lstStyle/>
          <a:p>
            <a:fld id="{DA92A56B-0460-4B61-B884-1D5686EF6568}" type="datetimeFigureOut">
              <a:rPr lang="es-ES" smtClean="0"/>
              <a:pPr/>
              <a:t>23/02/2016</a:t>
            </a:fld>
            <a:endParaRPr lang="es-ES"/>
          </a:p>
        </p:txBody>
      </p:sp>
      <p:sp>
        <p:nvSpPr>
          <p:cNvPr id="5" name="4 Marcador de pie de página"/>
          <p:cNvSpPr>
            <a:spLocks noGrp="1"/>
          </p:cNvSpPr>
          <p:nvPr>
            <p:ph type="ftr" sz="quarter" idx="11"/>
          </p:nvPr>
        </p:nvSpPr>
        <p:spPr>
          <a:xfrm>
            <a:off x="457201" y="6248207"/>
            <a:ext cx="5573483" cy="365125"/>
          </a:xfrm>
        </p:spPr>
        <p:txBody>
          <a:bodyPr/>
          <a:lstStyle/>
          <a:p>
            <a:endParaRPr lang="es-ES"/>
          </a:p>
        </p:txBody>
      </p:sp>
      <p:sp>
        <p:nvSpPr>
          <p:cNvPr id="7" name="6 Rectángulo"/>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Rectángulo"/>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Rectángulo"/>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Marcador de número de diapositiva"/>
          <p:cNvSpPr>
            <a:spLocks noGrp="1"/>
          </p:cNvSpPr>
          <p:nvPr>
            <p:ph type="sldNum" sz="quarter" idx="12"/>
          </p:nvPr>
        </p:nvSpPr>
        <p:spPr>
          <a:xfrm rot="5400000">
            <a:off x="5989638" y="144462"/>
            <a:ext cx="533400" cy="244476"/>
          </a:xfrm>
        </p:spPr>
        <p:txBody>
          <a:bodyPr/>
          <a:lstStyle/>
          <a:p>
            <a:fld id="{057D6D09-D123-4DE9-96AF-83833303AD74}"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12648" y="228600"/>
            <a:ext cx="8153400" cy="990600"/>
          </a:xfrm>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DA92A56B-0460-4B61-B884-1D5686EF6568}" type="datetimeFigureOut">
              <a:rPr lang="es-ES" smtClean="0"/>
              <a:pPr/>
              <a:t>23/02/2016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lvl1pPr>
              <a:defRPr>
                <a:solidFill>
                  <a:srgbClr val="FFFFFF"/>
                </a:solidFill>
              </a:defRPr>
            </a:lvl1pPr>
          </a:lstStyle>
          <a:p>
            <a:fld id="{057D6D09-D123-4DE9-96AF-83833303AD74}" type="slidenum">
              <a:rPr lang="es-ES" smtClean="0"/>
              <a:pPr/>
              <a:t>‹Nº›</a:t>
            </a:fld>
            <a:endParaRPr lang="es-ES"/>
          </a:p>
        </p:txBody>
      </p:sp>
      <p:sp>
        <p:nvSpPr>
          <p:cNvPr id="8" name="7 Marcador de contenido"/>
          <p:cNvSpPr>
            <a:spLocks noGrp="1"/>
          </p:cNvSpPr>
          <p:nvPr>
            <p:ph sz="quarter" idx="1"/>
          </p:nvPr>
        </p:nvSpPr>
        <p:spPr>
          <a:xfrm>
            <a:off x="612648" y="1600200"/>
            <a:ext cx="8153400" cy="44958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7" name="6 Rectángulo"/>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DA92A56B-0460-4B61-B884-1D5686EF6568}" type="datetimeFigureOut">
              <a:rPr lang="es-ES" smtClean="0"/>
              <a:pPr/>
              <a:t>23/02/2016</a:t>
            </a:fld>
            <a:endParaRPr lang="es-ES"/>
          </a:p>
        </p:txBody>
      </p:sp>
      <p:sp>
        <p:nvSpPr>
          <p:cNvPr id="13" name="12 Marcador de número de diapositiva"/>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57D6D09-D123-4DE9-96AF-83833303AD74}" type="slidenum">
              <a:rPr lang="es-ES" smtClean="0"/>
              <a:pPr/>
              <a:t>‹Nº›</a:t>
            </a:fld>
            <a:endParaRPr lang="es-ES"/>
          </a:p>
        </p:txBody>
      </p:sp>
      <p:sp>
        <p:nvSpPr>
          <p:cNvPr id="14" name="13 Marcador de pie de página"/>
          <p:cNvSpPr>
            <a:spLocks noGrp="1"/>
          </p:cNvSpPr>
          <p:nvPr>
            <p:ph type="ftr" sz="quarter" idx="12"/>
          </p:nvPr>
        </p:nvSpPr>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9" name="8 Marcador de contenido"/>
          <p:cNvSpPr>
            <a:spLocks noGrp="1"/>
          </p:cNvSpPr>
          <p:nvPr>
            <p:ph sz="quarter" idx="1"/>
          </p:nvPr>
        </p:nvSpPr>
        <p:spPr>
          <a:xfrm>
            <a:off x="609600"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844901" y="1589567"/>
            <a:ext cx="38862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8" name="7 Marcador de fecha"/>
          <p:cNvSpPr>
            <a:spLocks noGrp="1"/>
          </p:cNvSpPr>
          <p:nvPr>
            <p:ph type="dt" sz="half" idx="15"/>
          </p:nvPr>
        </p:nvSpPr>
        <p:spPr/>
        <p:txBody>
          <a:bodyPr rtlCol="0"/>
          <a:lstStyle/>
          <a:p>
            <a:fld id="{DA92A56B-0460-4B61-B884-1D5686EF6568}" type="datetimeFigureOut">
              <a:rPr lang="es-ES" smtClean="0"/>
              <a:pPr/>
              <a:t>23/02/2016</a:t>
            </a:fld>
            <a:endParaRPr lang="es-ES"/>
          </a:p>
        </p:txBody>
      </p:sp>
      <p:sp>
        <p:nvSpPr>
          <p:cNvPr id="10" name="9 Marcador de número de diapositiva"/>
          <p:cNvSpPr>
            <a:spLocks noGrp="1"/>
          </p:cNvSpPr>
          <p:nvPr>
            <p:ph type="sldNum" sz="quarter" idx="16"/>
          </p:nvPr>
        </p:nvSpPr>
        <p:spPr/>
        <p:txBody>
          <a:bodyPr rtlCol="0"/>
          <a:lstStyle/>
          <a:p>
            <a:fld id="{057D6D09-D123-4DE9-96AF-83833303AD74}" type="slidenum">
              <a:rPr lang="es-ES" smtClean="0"/>
              <a:pPr/>
              <a:t>‹Nº›</a:t>
            </a:fld>
            <a:endParaRPr lang="es-ES"/>
          </a:p>
        </p:txBody>
      </p:sp>
      <p:sp>
        <p:nvSpPr>
          <p:cNvPr id="12" name="11 Marcador de pie de página"/>
          <p:cNvSpPr>
            <a:spLocks noGrp="1"/>
          </p:cNvSpPr>
          <p:nvPr>
            <p:ph type="ftr" sz="quarter" idx="17"/>
          </p:nvPr>
        </p:nvSpPr>
        <p:spPr/>
        <p:txBody>
          <a:bodyPr rtlCol="0"/>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533400" y="273050"/>
            <a:ext cx="8153400" cy="869950"/>
          </a:xfrm>
        </p:spPr>
        <p:txBody>
          <a:bodyPr anchor="ctr"/>
          <a:lstStyle>
            <a:lvl1pPr>
              <a:defRPr/>
            </a:lvl1pPr>
          </a:lstStyle>
          <a:p>
            <a:r>
              <a:rPr kumimoji="0" lang="es-ES" smtClean="0"/>
              <a:t>Haga clic para modificar el estilo de título del patrón</a:t>
            </a:r>
            <a:endParaRPr kumimoji="0" lang="en-US"/>
          </a:p>
        </p:txBody>
      </p:sp>
      <p:sp>
        <p:nvSpPr>
          <p:cNvPr id="11" name="10 Marcador de contenido"/>
          <p:cNvSpPr>
            <a:spLocks noGrp="1"/>
          </p:cNvSpPr>
          <p:nvPr>
            <p:ph sz="quarter" idx="2"/>
          </p:nvPr>
        </p:nvSpPr>
        <p:spPr>
          <a:xfrm>
            <a:off x="609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800600" y="2438400"/>
            <a:ext cx="3886200" cy="35814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5"/>
          </p:nvPr>
        </p:nvSpPr>
        <p:spPr/>
        <p:txBody>
          <a:bodyPr rtlCol="0"/>
          <a:lstStyle/>
          <a:p>
            <a:fld id="{DA92A56B-0460-4B61-B884-1D5686EF6568}" type="datetimeFigureOut">
              <a:rPr lang="es-ES" smtClean="0"/>
              <a:pPr/>
              <a:t>23/02/2016</a:t>
            </a:fld>
            <a:endParaRPr lang="es-ES"/>
          </a:p>
        </p:txBody>
      </p:sp>
      <p:sp>
        <p:nvSpPr>
          <p:cNvPr id="12" name="11 Marcador de número de diapositiva"/>
          <p:cNvSpPr>
            <a:spLocks noGrp="1"/>
          </p:cNvSpPr>
          <p:nvPr>
            <p:ph type="sldNum" sz="quarter" idx="16"/>
          </p:nvPr>
        </p:nvSpPr>
        <p:spPr/>
        <p:txBody>
          <a:bodyPr rtlCol="0"/>
          <a:lstStyle/>
          <a:p>
            <a:fld id="{057D6D09-D123-4DE9-96AF-83833303AD74}" type="slidenum">
              <a:rPr lang="es-ES" smtClean="0"/>
              <a:pPr/>
              <a:t>‹Nº›</a:t>
            </a:fld>
            <a:endParaRPr lang="es-ES"/>
          </a:p>
        </p:txBody>
      </p:sp>
      <p:sp>
        <p:nvSpPr>
          <p:cNvPr id="14" name="13 Marcador de pie de página"/>
          <p:cNvSpPr>
            <a:spLocks noGrp="1"/>
          </p:cNvSpPr>
          <p:nvPr>
            <p:ph type="ftr" sz="quarter" idx="17"/>
          </p:nvPr>
        </p:nvSpPr>
        <p:spPr/>
        <p:txBody>
          <a:bodyPr rtlCol="0"/>
          <a:lstStyle/>
          <a:p>
            <a:endParaRPr lang="es-ES"/>
          </a:p>
        </p:txBody>
      </p:sp>
      <p:sp>
        <p:nvSpPr>
          <p:cNvPr id="16" name="15 Marcador de texto"/>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5" name="14 Marcador de texto"/>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DA92A56B-0460-4B61-B884-1D5686EF6568}" type="datetimeFigureOut">
              <a:rPr lang="es-ES" smtClean="0"/>
              <a:pPr/>
              <a:t>23/02/2016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lvl1pPr>
              <a:defRPr>
                <a:solidFill>
                  <a:srgbClr val="FFFFFF"/>
                </a:solidFill>
              </a:defRPr>
            </a:lvl1pPr>
          </a:lstStyle>
          <a:p>
            <a:fld id="{057D6D09-D123-4DE9-96AF-83833303AD7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A92A56B-0460-4B61-B884-1D5686EF6568}" type="datetimeFigureOut">
              <a:rPr lang="es-ES" smtClean="0"/>
              <a:pPr/>
              <a:t>23/02/2016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0" y="6248400"/>
            <a:ext cx="533400" cy="381000"/>
          </a:xfrm>
        </p:spPr>
        <p:txBody>
          <a:bodyPr/>
          <a:lstStyle>
            <a:lvl1pPr>
              <a:defRPr>
                <a:solidFill>
                  <a:schemeClr val="tx2"/>
                </a:solidFill>
              </a:defRPr>
            </a:lvl1pPr>
          </a:lstStyle>
          <a:p>
            <a:fld id="{057D6D09-D123-4DE9-96AF-83833303AD7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8077200" cy="869950"/>
          </a:xfrm>
        </p:spPr>
        <p:txBody>
          <a:bodyPr anchor="ctr"/>
          <a:lstStyle>
            <a:lvl1pPr algn="l">
              <a:buNone/>
              <a:defRPr sz="4400" b="0"/>
            </a:lvl1p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DA92A56B-0460-4B61-B884-1D5686EF6568}" type="datetimeFigureOut">
              <a:rPr lang="es-ES" smtClean="0"/>
              <a:pPr/>
              <a:t>23/02/2016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lvl1pPr>
              <a:defRPr>
                <a:solidFill>
                  <a:srgbClr val="FFFFFF"/>
                </a:solidFill>
              </a:defRPr>
            </a:lvl1pPr>
          </a:lstStyle>
          <a:p>
            <a:fld id="{057D6D09-D123-4DE9-96AF-83833303AD74}" type="slidenum">
              <a:rPr lang="es-ES" smtClean="0"/>
              <a:pPr/>
              <a:t>‹Nº›</a:t>
            </a:fld>
            <a:endParaRPr lang="es-ES"/>
          </a:p>
        </p:txBody>
      </p:sp>
      <p:sp>
        <p:nvSpPr>
          <p:cNvPr id="3" name="2 Marcador de texto"/>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9" name="8 Marcador de contenido"/>
          <p:cNvSpPr>
            <a:spLocks noGrp="1"/>
          </p:cNvSpPr>
          <p:nvPr>
            <p:ph sz="quarter" idx="1"/>
          </p:nvPr>
        </p:nvSpPr>
        <p:spPr>
          <a:xfrm>
            <a:off x="2362200" y="1752600"/>
            <a:ext cx="6400800" cy="4419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3">
        <a:schemeClr val="bg2"/>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8" name="7 Rectángulo"/>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s-ES" smtClean="0"/>
              <a:t>Haga clic para modificar el estilo de título del patrón</a:t>
            </a:r>
            <a:endParaRPr kumimoji="0" lang="en-US"/>
          </a:p>
        </p:txBody>
      </p:sp>
      <p:sp>
        <p:nvSpPr>
          <p:cNvPr id="11" name="10 Rectángulo"/>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Marcador de fecha"/>
          <p:cNvSpPr>
            <a:spLocks noGrp="1"/>
          </p:cNvSpPr>
          <p:nvPr>
            <p:ph type="dt" sz="half" idx="10"/>
          </p:nvPr>
        </p:nvSpPr>
        <p:spPr>
          <a:xfrm>
            <a:off x="6248400" y="6248400"/>
            <a:ext cx="2667000" cy="365125"/>
          </a:xfrm>
        </p:spPr>
        <p:txBody>
          <a:bodyPr rtlCol="0"/>
          <a:lstStyle/>
          <a:p>
            <a:fld id="{DA92A56B-0460-4B61-B884-1D5686EF6568}" type="datetimeFigureOut">
              <a:rPr lang="es-ES" smtClean="0"/>
              <a:pPr/>
              <a:t>23/02/2016</a:t>
            </a:fld>
            <a:endParaRPr lang="es-ES"/>
          </a:p>
        </p:txBody>
      </p:sp>
      <p:sp>
        <p:nvSpPr>
          <p:cNvPr id="13" name="12 Marcador de número de diapositiva"/>
          <p:cNvSpPr>
            <a:spLocks noGrp="1"/>
          </p:cNvSpPr>
          <p:nvPr>
            <p:ph type="sldNum" sz="quarter" idx="11"/>
          </p:nvPr>
        </p:nvSpPr>
        <p:spPr>
          <a:xfrm>
            <a:off x="0" y="4667249"/>
            <a:ext cx="1447800" cy="663578"/>
          </a:xfrm>
        </p:spPr>
        <p:txBody>
          <a:bodyPr rtlCol="0"/>
          <a:lstStyle>
            <a:lvl1pPr>
              <a:defRPr sz="2800"/>
            </a:lvl1pPr>
          </a:lstStyle>
          <a:p>
            <a:fld id="{057D6D09-D123-4DE9-96AF-83833303AD74}" type="slidenum">
              <a:rPr lang="es-ES" smtClean="0"/>
              <a:pPr/>
              <a:t>‹Nº›</a:t>
            </a:fld>
            <a:endParaRPr lang="es-ES"/>
          </a:p>
        </p:txBody>
      </p:sp>
      <p:sp>
        <p:nvSpPr>
          <p:cNvPr id="14" name="13 Marcador de pie de página"/>
          <p:cNvSpPr>
            <a:spLocks noGrp="1"/>
          </p:cNvSpPr>
          <p:nvPr>
            <p:ph type="ftr" sz="quarter" idx="12"/>
          </p:nvPr>
        </p:nvSpPr>
        <p:spPr>
          <a:xfrm>
            <a:off x="1600200" y="6248206"/>
            <a:ext cx="4572000" cy="365125"/>
          </a:xfrm>
        </p:spPr>
        <p:txBody>
          <a:bodyPr rtlCol="0"/>
          <a:lstStyle/>
          <a:p>
            <a:endParaRPr lang="es-ES"/>
          </a:p>
        </p:txBody>
      </p:sp>
      <p:sp>
        <p:nvSpPr>
          <p:cNvPr id="3" name="2 Marcador de posición de imagen"/>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s-ES" smtClean="0"/>
              <a:t>Haga clic en el icono para agregar una imagen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28600"/>
            <a:ext cx="8153400" cy="9906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A92A56B-0460-4B61-B884-1D5686EF6568}" type="datetimeFigureOut">
              <a:rPr lang="es-ES" smtClean="0"/>
              <a:pPr/>
              <a:t>23/02/2016</a:t>
            </a:fld>
            <a:endParaRPr lang="es-ES"/>
          </a:p>
        </p:txBody>
      </p:sp>
      <p:sp>
        <p:nvSpPr>
          <p:cNvPr id="3" name="2 Marcador de pie de página"/>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s-ES"/>
          </a:p>
        </p:txBody>
      </p:sp>
      <p:sp>
        <p:nvSpPr>
          <p:cNvPr id="7" name="6 Rectángulo"/>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Rectángulo"/>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Rectángulo"/>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57D6D09-D123-4DE9-96AF-83833303AD7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commons.wikimedia.org/wiki/File:Sistema_pol%C3%ADtico_seg%C3%BAn_David_Easton.svg"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2090663"/>
          </a:xfrm>
        </p:spPr>
        <p:txBody>
          <a:bodyPr>
            <a:normAutofit fontScale="90000"/>
          </a:bodyPr>
          <a:lstStyle/>
          <a:p>
            <a:pPr algn="ctr"/>
            <a:r>
              <a:rPr lang="en-US" sz="6600" b="1" dirty="0" smtClean="0"/>
              <a:t>Estado, PARLAMENTO y </a:t>
            </a:r>
            <a:r>
              <a:rPr lang="en-US" sz="6600" b="1" dirty="0" err="1" smtClean="0"/>
              <a:t>Democracia</a:t>
            </a:r>
            <a:endParaRPr lang="es-ES" sz="6600" b="1" dirty="0"/>
          </a:p>
        </p:txBody>
      </p:sp>
      <p:sp>
        <p:nvSpPr>
          <p:cNvPr id="3" name="2 Subtítulo"/>
          <p:cNvSpPr>
            <a:spLocks noGrp="1"/>
          </p:cNvSpPr>
          <p:nvPr>
            <p:ph type="subTitle" idx="1"/>
          </p:nvPr>
        </p:nvSpPr>
        <p:spPr/>
        <p:txBody>
          <a:bodyPr/>
          <a:lstStyle/>
          <a:p>
            <a:pPr algn="r"/>
            <a:r>
              <a:rPr lang="es-ES" b="1" i="1" dirty="0" smtClean="0"/>
              <a:t>DR. LUIS MENDOZA CRUZ</a:t>
            </a:r>
            <a:endParaRPr lang="es-ES" b="1"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(3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20748" y="2849111"/>
            <a:ext cx="3096344" cy="1200329"/>
          </a:xfrm>
          <a:prstGeom prst="rect">
            <a:avLst/>
          </a:prstGeom>
          <a:noFill/>
          <a:ln>
            <a:solidFill>
              <a:srgbClr val="0070C0"/>
            </a:solidFill>
          </a:ln>
        </p:spPr>
        <p:txBody>
          <a:bodyPr wrap="square" rtlCol="0">
            <a:spAutoFit/>
          </a:bodyPr>
          <a:lstStyle/>
          <a:p>
            <a:pPr algn="ctr"/>
            <a:endParaRPr lang="es-MX" b="1" dirty="0" smtClean="0"/>
          </a:p>
          <a:p>
            <a:pPr algn="ctr"/>
            <a:endParaRPr lang="es-MX" b="1" dirty="0" smtClean="0"/>
          </a:p>
          <a:p>
            <a:pPr algn="ctr"/>
            <a:r>
              <a:rPr lang="es-MX" b="1" dirty="0" smtClean="0"/>
              <a:t>TERRITORIO</a:t>
            </a:r>
          </a:p>
          <a:p>
            <a:endParaRPr lang="es-MX" dirty="0"/>
          </a:p>
        </p:txBody>
      </p:sp>
      <p:sp>
        <p:nvSpPr>
          <p:cNvPr id="7" name="6 CuadroTexto"/>
          <p:cNvSpPr txBox="1"/>
          <p:nvPr/>
        </p:nvSpPr>
        <p:spPr>
          <a:xfrm>
            <a:off x="4095960" y="2849111"/>
            <a:ext cx="4767509" cy="1200329"/>
          </a:xfrm>
          <a:prstGeom prst="rect">
            <a:avLst/>
          </a:prstGeom>
          <a:noFill/>
          <a:ln>
            <a:solidFill>
              <a:srgbClr val="0070C0"/>
            </a:solidFill>
          </a:ln>
        </p:spPr>
        <p:txBody>
          <a:bodyPr wrap="square" rtlCol="0">
            <a:spAutoFit/>
          </a:bodyPr>
          <a:lstStyle/>
          <a:p>
            <a:pPr algn="ctr"/>
            <a:endParaRPr lang="es-MX" b="1" dirty="0" smtClean="0"/>
          </a:p>
          <a:p>
            <a:r>
              <a:rPr lang="es-ES" dirty="0"/>
              <a:t>Comprende el suelo con todos sus accidentes estructurales, el subsuelo y el espacio aéreo</a:t>
            </a:r>
            <a:r>
              <a:rPr lang="es-ES" dirty="0" smtClean="0"/>
              <a:t>.</a:t>
            </a:r>
            <a:endParaRPr lang="es-MX" dirty="0"/>
          </a:p>
          <a:p>
            <a:pPr algn="ctr"/>
            <a:endParaRPr lang="es-MX" b="1" dirty="0" smtClean="0"/>
          </a:p>
        </p:txBody>
      </p:sp>
      <p:sp>
        <p:nvSpPr>
          <p:cNvPr id="10" name="9 Flecha abajo"/>
          <p:cNvSpPr/>
          <p:nvPr/>
        </p:nvSpPr>
        <p:spPr>
          <a:xfrm>
            <a:off x="1547664" y="4221088"/>
            <a:ext cx="720080"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CuadroTexto"/>
          <p:cNvSpPr txBox="1"/>
          <p:nvPr/>
        </p:nvSpPr>
        <p:spPr>
          <a:xfrm>
            <a:off x="320748" y="4941168"/>
            <a:ext cx="8643739" cy="1477328"/>
          </a:xfrm>
          <a:prstGeom prst="rect">
            <a:avLst/>
          </a:prstGeom>
          <a:noFill/>
          <a:ln>
            <a:solidFill>
              <a:srgbClr val="0070C0"/>
            </a:solidFill>
          </a:ln>
        </p:spPr>
        <p:txBody>
          <a:bodyPr wrap="square" rtlCol="0">
            <a:spAutoFit/>
          </a:bodyPr>
          <a:lstStyle/>
          <a:p>
            <a:pPr algn="just"/>
            <a:r>
              <a:rPr lang="es-ES" dirty="0" smtClean="0"/>
              <a:t>Lugar </a:t>
            </a:r>
            <a:r>
              <a:rPr lang="es-ES" dirty="0"/>
              <a:t>de asentamiento o soporte espacial del Estado. </a:t>
            </a:r>
            <a:endParaRPr lang="es-ES" dirty="0" smtClean="0"/>
          </a:p>
          <a:p>
            <a:pPr algn="just"/>
            <a:endParaRPr lang="es-ES" dirty="0"/>
          </a:p>
          <a:p>
            <a:pPr algn="just"/>
            <a:r>
              <a:rPr lang="es-ES" dirty="0" smtClean="0"/>
              <a:t>El </a:t>
            </a:r>
            <a:r>
              <a:rPr lang="es-ES" dirty="0"/>
              <a:t>estado </a:t>
            </a:r>
            <a:r>
              <a:rPr lang="es-ES" dirty="0" smtClean="0"/>
              <a:t>sólo </a:t>
            </a:r>
            <a:r>
              <a:rPr lang="es-ES" dirty="0"/>
              <a:t>existe en configuraciones históricas </a:t>
            </a:r>
            <a:r>
              <a:rPr lang="es-ES" dirty="0" smtClean="0"/>
              <a:t>concretas </a:t>
            </a:r>
            <a:r>
              <a:rPr lang="es-ES" dirty="0"/>
              <a:t>y un Estado concreto </a:t>
            </a:r>
            <a:r>
              <a:rPr lang="es-ES" dirty="0" smtClean="0"/>
              <a:t>sólo </a:t>
            </a:r>
            <a:r>
              <a:rPr lang="es-ES" dirty="0"/>
              <a:t>se puede imaginar si </a:t>
            </a:r>
            <a:r>
              <a:rPr lang="es-ES" dirty="0" smtClean="0"/>
              <a:t>tiene </a:t>
            </a:r>
            <a:r>
              <a:rPr lang="es-ES" dirty="0"/>
              <a:t>posibilidades de existencias unido </a:t>
            </a:r>
            <a:r>
              <a:rPr lang="es-ES" dirty="0" smtClean="0"/>
              <a:t>a </a:t>
            </a:r>
            <a:r>
              <a:rPr lang="es-ES" dirty="0"/>
              <a:t>un territorio físico  e históricamente concreto que durante el tiempo puede sufrir ciertas rectificaciones parciales.</a:t>
            </a:r>
            <a:endParaRPr lang="es-MX" dirty="0"/>
          </a:p>
        </p:txBody>
      </p:sp>
      <p:sp>
        <p:nvSpPr>
          <p:cNvPr id="8" name="7 Flecha derecha"/>
          <p:cNvSpPr/>
          <p:nvPr/>
        </p:nvSpPr>
        <p:spPr>
          <a:xfrm>
            <a:off x="3563888" y="3449275"/>
            <a:ext cx="432048" cy="4117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629669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(4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18" name="17 CuadroTexto"/>
          <p:cNvSpPr txBox="1"/>
          <p:nvPr/>
        </p:nvSpPr>
        <p:spPr>
          <a:xfrm>
            <a:off x="30955" y="3079625"/>
            <a:ext cx="1732733"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GOBIERNO (PODER)</a:t>
            </a:r>
          </a:p>
          <a:p>
            <a:endParaRPr lang="es-MX" dirty="0"/>
          </a:p>
        </p:txBody>
      </p:sp>
      <p:sp>
        <p:nvSpPr>
          <p:cNvPr id="6" name="5 Flecha derecha"/>
          <p:cNvSpPr/>
          <p:nvPr/>
        </p:nvSpPr>
        <p:spPr>
          <a:xfrm>
            <a:off x="2123728" y="3079625"/>
            <a:ext cx="936104" cy="9233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8 CuadroTexto"/>
          <p:cNvSpPr txBox="1"/>
          <p:nvPr/>
        </p:nvSpPr>
        <p:spPr>
          <a:xfrm>
            <a:off x="3635892" y="2110128"/>
            <a:ext cx="4968556" cy="2862322"/>
          </a:xfrm>
          <a:prstGeom prst="rect">
            <a:avLst/>
          </a:prstGeom>
          <a:noFill/>
          <a:ln>
            <a:solidFill>
              <a:srgbClr val="0070C0"/>
            </a:solidFill>
          </a:ln>
        </p:spPr>
        <p:txBody>
          <a:bodyPr wrap="square" rtlCol="0">
            <a:spAutoFit/>
          </a:bodyPr>
          <a:lstStyle/>
          <a:p>
            <a:pPr algn="ctr"/>
            <a:endParaRPr lang="es-MX" b="1" dirty="0" smtClean="0"/>
          </a:p>
          <a:p>
            <a:pPr algn="just"/>
            <a:r>
              <a:rPr lang="es-MX" b="1" dirty="0" smtClean="0"/>
              <a:t>CONCEPTO: </a:t>
            </a:r>
            <a:r>
              <a:rPr lang="es-MX" dirty="0" smtClean="0"/>
              <a:t>Capacidad de acción y medios concretos de coerción en el marco de la política. El Gobierno (poder) está ligado a la autoridad, principio de justificación. La coherencia realmente percibida y vivida entre estos dos elementos de la política se realiza situado el poder entre dos extremos: la legitimidad y la tiranía (</a:t>
            </a:r>
            <a:r>
              <a:rPr lang="es-MX" i="1" dirty="0" smtClean="0"/>
              <a:t>De </a:t>
            </a:r>
            <a:r>
              <a:rPr lang="es-MX" i="1" dirty="0" err="1" smtClean="0"/>
              <a:t>Jouvenel</a:t>
            </a:r>
            <a:r>
              <a:rPr lang="es-MX" i="1" dirty="0" smtClean="0"/>
              <a:t>, Du </a:t>
            </a:r>
            <a:r>
              <a:rPr lang="es-MX" i="1" dirty="0" err="1" smtClean="0"/>
              <a:t>Pouvoir</a:t>
            </a:r>
            <a:r>
              <a:rPr lang="es-MX" i="1" dirty="0" smtClean="0"/>
              <a:t>, </a:t>
            </a:r>
            <a:r>
              <a:rPr lang="es-MX" i="1" dirty="0" err="1" smtClean="0"/>
              <a:t>Histoire</a:t>
            </a:r>
            <a:r>
              <a:rPr lang="es-MX" i="1" dirty="0" smtClean="0"/>
              <a:t> </a:t>
            </a:r>
            <a:r>
              <a:rPr lang="es-MX" i="1" dirty="0" err="1" smtClean="0"/>
              <a:t>naturelle</a:t>
            </a:r>
            <a:r>
              <a:rPr lang="es-MX" i="1" dirty="0" smtClean="0"/>
              <a:t> de </a:t>
            </a:r>
            <a:r>
              <a:rPr lang="es-MX" i="1" dirty="0" err="1" smtClean="0"/>
              <a:t>sa</a:t>
            </a:r>
            <a:r>
              <a:rPr lang="es-MX" i="1" dirty="0" smtClean="0"/>
              <a:t> </a:t>
            </a:r>
            <a:r>
              <a:rPr lang="es-MX" i="1" dirty="0" err="1" smtClean="0"/>
              <a:t>craissance</a:t>
            </a:r>
            <a:r>
              <a:rPr lang="es-MX" dirty="0" smtClean="0"/>
              <a:t>)</a:t>
            </a:r>
          </a:p>
          <a:p>
            <a:pPr algn="just"/>
            <a:endParaRPr lang="es-MX" dirty="0"/>
          </a:p>
        </p:txBody>
      </p:sp>
    </p:spTree>
    <p:extLst>
      <p:ext uri="{BB962C8B-B14F-4D97-AF65-F5344CB8AC3E}">
        <p14:creationId xmlns:p14="http://schemas.microsoft.com/office/powerpoint/2010/main" val="9627402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(5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0955" y="3079625"/>
            <a:ext cx="1732733"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GOBIERNO (PODER</a:t>
            </a:r>
          </a:p>
          <a:p>
            <a:endParaRPr lang="es-MX" dirty="0"/>
          </a:p>
        </p:txBody>
      </p:sp>
      <p:sp>
        <p:nvSpPr>
          <p:cNvPr id="5" name="4 Abrir llave"/>
          <p:cNvSpPr/>
          <p:nvPr/>
        </p:nvSpPr>
        <p:spPr>
          <a:xfrm>
            <a:off x="1800908" y="1662695"/>
            <a:ext cx="504056" cy="49797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7" name="16 CuadroTexto"/>
          <p:cNvSpPr txBox="1"/>
          <p:nvPr/>
        </p:nvSpPr>
        <p:spPr>
          <a:xfrm>
            <a:off x="2483768" y="1564084"/>
            <a:ext cx="6552728" cy="4801314"/>
          </a:xfrm>
          <a:prstGeom prst="rect">
            <a:avLst/>
          </a:prstGeom>
          <a:noFill/>
          <a:ln>
            <a:solidFill>
              <a:srgbClr val="0070C0"/>
            </a:solidFill>
          </a:ln>
        </p:spPr>
        <p:txBody>
          <a:bodyPr wrap="square" rtlCol="0">
            <a:spAutoFit/>
          </a:bodyPr>
          <a:lstStyle/>
          <a:p>
            <a:pPr algn="just"/>
            <a:r>
              <a:rPr lang="es-ES" dirty="0"/>
              <a:t>Toda organización dispone de un poder, es decir, </a:t>
            </a:r>
            <a:r>
              <a:rPr lang="es-ES" dirty="0" smtClean="0"/>
              <a:t>la posibilidad </a:t>
            </a:r>
            <a:r>
              <a:rPr lang="es-ES" dirty="0"/>
              <a:t>de lograr sus objetivos superando las eventuales resistencias mediante la aplicación de energías generadas por la propia organización</a:t>
            </a:r>
            <a:r>
              <a:rPr lang="es-ES" dirty="0" smtClean="0"/>
              <a:t>.</a:t>
            </a:r>
          </a:p>
          <a:p>
            <a:pPr algn="just"/>
            <a:endParaRPr lang="es-ES" dirty="0"/>
          </a:p>
          <a:p>
            <a:pPr algn="just"/>
            <a:r>
              <a:rPr lang="es-ES" dirty="0" smtClean="0"/>
              <a:t>Lo </a:t>
            </a:r>
            <a:r>
              <a:rPr lang="es-ES" dirty="0"/>
              <a:t>que caracteriza a la organización estatal frente a otras organizaciones es la disposición de un poder cualitativamente único, </a:t>
            </a:r>
            <a:r>
              <a:rPr lang="es-ES" dirty="0" smtClean="0"/>
              <a:t>esto es, </a:t>
            </a:r>
            <a:r>
              <a:rPr lang="es-ES" dirty="0"/>
              <a:t>de un poder de </a:t>
            </a:r>
            <a:r>
              <a:rPr lang="es-ES" b="1" dirty="0"/>
              <a:t>ordenación y mando sustantivo, originario, generalizado y superior </a:t>
            </a:r>
            <a:r>
              <a:rPr lang="es-ES" dirty="0"/>
              <a:t>a cualquier otro dentro de un ámbito </a:t>
            </a:r>
            <a:r>
              <a:rPr lang="es-ES" dirty="0" smtClean="0"/>
              <a:t>territorial.</a:t>
            </a:r>
          </a:p>
          <a:p>
            <a:pPr algn="just"/>
            <a:endParaRPr lang="es-ES" dirty="0"/>
          </a:p>
          <a:p>
            <a:pPr algn="just"/>
            <a:r>
              <a:rPr lang="es-ES" dirty="0" smtClean="0"/>
              <a:t>Este </a:t>
            </a:r>
            <a:r>
              <a:rPr lang="es-ES" dirty="0"/>
              <a:t>poder </a:t>
            </a:r>
            <a:r>
              <a:rPr lang="es-ES" b="1" dirty="0"/>
              <a:t>está jurídicamente configurado</a:t>
            </a:r>
            <a:r>
              <a:rPr lang="es-ES" dirty="0"/>
              <a:t>, lo que implica la fijación de los límites dentro del ámbito y de las formas para su </a:t>
            </a:r>
            <a:r>
              <a:rPr lang="es-ES" dirty="0" smtClean="0"/>
              <a:t>ejercicio.</a:t>
            </a:r>
          </a:p>
          <a:p>
            <a:pPr algn="just"/>
            <a:endParaRPr lang="es-ES" dirty="0" smtClean="0"/>
          </a:p>
          <a:p>
            <a:pPr algn="just"/>
            <a:r>
              <a:rPr lang="es-ES" dirty="0" smtClean="0"/>
              <a:t>El </a:t>
            </a:r>
            <a:r>
              <a:rPr lang="es-ES" i="1" dirty="0" err="1" smtClean="0"/>
              <a:t>imperium</a:t>
            </a:r>
            <a:r>
              <a:rPr lang="es-ES" i="1" dirty="0" smtClean="0"/>
              <a:t> </a:t>
            </a:r>
            <a:r>
              <a:rPr lang="es-ES" b="1" dirty="0" smtClean="0"/>
              <a:t>se </a:t>
            </a:r>
            <a:r>
              <a:rPr lang="es-ES" b="1" dirty="0"/>
              <a:t>concreta y diversifica para su realización en competencias</a:t>
            </a:r>
            <a:r>
              <a:rPr lang="es-ES" dirty="0"/>
              <a:t>, es decir, </a:t>
            </a:r>
            <a:r>
              <a:rPr lang="es-ES" b="1" dirty="0"/>
              <a:t>en</a:t>
            </a:r>
            <a:r>
              <a:rPr lang="es-ES" dirty="0"/>
              <a:t> </a:t>
            </a:r>
            <a:r>
              <a:rPr lang="es-ES" b="1" dirty="0"/>
              <a:t>poderes derivados, delimitados y adjetivados de mandar y de ordenar establecidos con arreglo a criterios de funcionalidad o territoriales.</a:t>
            </a:r>
            <a:endParaRPr lang="es-MX" b="1" dirty="0"/>
          </a:p>
        </p:txBody>
      </p:sp>
    </p:spTree>
    <p:extLst>
      <p:ext uri="{BB962C8B-B14F-4D97-AF65-F5344CB8AC3E}">
        <p14:creationId xmlns:p14="http://schemas.microsoft.com/office/powerpoint/2010/main" val="32369668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(6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0955" y="3079625"/>
            <a:ext cx="2021981" cy="1754326"/>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CARACTERÍSTICAS DEL PODER EN LA ORGANIZACIÓN ESTATAL</a:t>
            </a:r>
          </a:p>
          <a:p>
            <a:endParaRPr lang="es-MX" dirty="0"/>
          </a:p>
        </p:txBody>
      </p:sp>
      <p:sp>
        <p:nvSpPr>
          <p:cNvPr id="5" name="4 Abrir llave"/>
          <p:cNvSpPr/>
          <p:nvPr/>
        </p:nvSpPr>
        <p:spPr>
          <a:xfrm>
            <a:off x="2052936" y="1640420"/>
            <a:ext cx="504056" cy="49797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7" name="16 CuadroTexto"/>
          <p:cNvSpPr txBox="1"/>
          <p:nvPr/>
        </p:nvSpPr>
        <p:spPr>
          <a:xfrm>
            <a:off x="2787824" y="1564084"/>
            <a:ext cx="6076626" cy="4154984"/>
          </a:xfrm>
          <a:prstGeom prst="rect">
            <a:avLst/>
          </a:prstGeom>
          <a:noFill/>
          <a:ln>
            <a:solidFill>
              <a:srgbClr val="0070C0"/>
            </a:solidFill>
          </a:ln>
        </p:spPr>
        <p:txBody>
          <a:bodyPr wrap="square" rtlCol="0">
            <a:spAutoFit/>
          </a:bodyPr>
          <a:lstStyle/>
          <a:p>
            <a:pPr lvl="0" algn="just"/>
            <a:r>
              <a:rPr lang="es-ES" sz="2200" dirty="0" smtClean="0"/>
              <a:t>A) Posibilidad </a:t>
            </a:r>
            <a:r>
              <a:rPr lang="es-ES" sz="2200" dirty="0"/>
              <a:t>constante de extraer imperativamente recursos de toda sociedad sea en forma de impuestos o de otras </a:t>
            </a:r>
            <a:r>
              <a:rPr lang="es-ES" sz="2200" dirty="0" smtClean="0"/>
              <a:t>formas, </a:t>
            </a:r>
            <a:r>
              <a:rPr lang="es-ES" sz="2200" dirty="0"/>
              <a:t>de tal manera que el procesamiento de éstos recursos genera la emergía estatal, es decir un potencial para la acción del poder del Estado.</a:t>
            </a:r>
            <a:endParaRPr lang="es-MX" sz="2200" dirty="0"/>
          </a:p>
          <a:p>
            <a:pPr algn="just"/>
            <a:r>
              <a:rPr lang="es-ES" sz="2200" dirty="0"/>
              <a:t> </a:t>
            </a:r>
            <a:endParaRPr lang="es-ES" sz="2200" dirty="0" smtClean="0"/>
          </a:p>
          <a:p>
            <a:pPr algn="just"/>
            <a:r>
              <a:rPr lang="es-ES" sz="2200" dirty="0" smtClean="0"/>
              <a:t>B</a:t>
            </a:r>
            <a:r>
              <a:rPr lang="es-ES" sz="2200" dirty="0" smtClean="0"/>
              <a:t>) Facultad </a:t>
            </a:r>
            <a:r>
              <a:rPr lang="es-ES" sz="2200" dirty="0"/>
              <a:t>de estatuir y la posibilidad de garantizar la vigencia de un orden jurídico que ordene imperativamente las relaciones de los individuos entre sí, de los ciudadanos con el Estados las internas de la propia organización estatal.</a:t>
            </a:r>
            <a:endParaRPr lang="es-MX" sz="2200" dirty="0"/>
          </a:p>
        </p:txBody>
      </p:sp>
    </p:spTree>
    <p:extLst>
      <p:ext uri="{BB962C8B-B14F-4D97-AF65-F5344CB8AC3E}">
        <p14:creationId xmlns:p14="http://schemas.microsoft.com/office/powerpoint/2010/main" val="34553460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(7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0955" y="3541290"/>
            <a:ext cx="2021981"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DERECHO</a:t>
            </a:r>
          </a:p>
          <a:p>
            <a:endParaRPr lang="es-MX" dirty="0"/>
          </a:p>
        </p:txBody>
      </p:sp>
      <p:sp>
        <p:nvSpPr>
          <p:cNvPr id="5" name="4 Abrir llave"/>
          <p:cNvSpPr/>
          <p:nvPr/>
        </p:nvSpPr>
        <p:spPr>
          <a:xfrm>
            <a:off x="2052936" y="1640420"/>
            <a:ext cx="504056" cy="49797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7" name="16 CuadroTexto"/>
          <p:cNvSpPr txBox="1"/>
          <p:nvPr/>
        </p:nvSpPr>
        <p:spPr>
          <a:xfrm>
            <a:off x="2556992" y="1564084"/>
            <a:ext cx="6587008" cy="4832092"/>
          </a:xfrm>
          <a:prstGeom prst="rect">
            <a:avLst/>
          </a:prstGeom>
          <a:noFill/>
          <a:ln>
            <a:solidFill>
              <a:srgbClr val="0070C0"/>
            </a:solidFill>
          </a:ln>
        </p:spPr>
        <p:txBody>
          <a:bodyPr wrap="square" rtlCol="0">
            <a:spAutoFit/>
          </a:bodyPr>
          <a:lstStyle/>
          <a:p>
            <a:pPr lvl="0" algn="just"/>
            <a:endParaRPr lang="es-ES" sz="2200" dirty="0"/>
          </a:p>
          <a:p>
            <a:pPr lvl="0" algn="just"/>
            <a:r>
              <a:rPr lang="es-ES" sz="2200" dirty="0" smtClean="0"/>
              <a:t>El Derecho es un </a:t>
            </a:r>
            <a:r>
              <a:rPr lang="es-ES" sz="2200" dirty="0"/>
              <a:t>elemento esencial </a:t>
            </a:r>
            <a:r>
              <a:rPr lang="es-ES" sz="2200" dirty="0" smtClean="0"/>
              <a:t>del Estado, sin éste la organización política carece </a:t>
            </a:r>
            <a:r>
              <a:rPr lang="es-ES" sz="2200" dirty="0"/>
              <a:t>de significación </a:t>
            </a:r>
            <a:r>
              <a:rPr lang="es-ES" sz="2200" dirty="0" smtClean="0"/>
              <a:t>y sentido y el Estado no posee de legitimidad; no se puede concebir al Estado sin el Derecho. </a:t>
            </a:r>
          </a:p>
          <a:p>
            <a:pPr lvl="0" algn="just"/>
            <a:endParaRPr lang="es-ES" sz="2200" dirty="0"/>
          </a:p>
          <a:p>
            <a:pPr lvl="0" algn="just"/>
            <a:r>
              <a:rPr lang="es-ES" sz="2200" dirty="0" smtClean="0"/>
              <a:t>Todas </a:t>
            </a:r>
            <a:r>
              <a:rPr lang="es-ES" sz="2200" dirty="0"/>
              <a:t>las relaciones políticas se resuelven en definitiva en relaciones jurídicas. No sólo la unidad estatal proviene del Derecho, también la personalidad, las limitaciones del Poder y el carácter del Estado moderno. </a:t>
            </a:r>
            <a:endParaRPr lang="es-ES" sz="2200" dirty="0" smtClean="0"/>
          </a:p>
          <a:p>
            <a:pPr lvl="0" algn="just"/>
            <a:endParaRPr lang="es-ES" sz="2200" dirty="0"/>
          </a:p>
          <a:p>
            <a:pPr lvl="0" algn="just"/>
            <a:r>
              <a:rPr lang="es-ES" sz="2200" dirty="0" smtClean="0"/>
              <a:t>El </a:t>
            </a:r>
            <a:r>
              <a:rPr lang="es-ES" sz="2200" dirty="0"/>
              <a:t>territorio, la población y el Poder son elementos de </a:t>
            </a:r>
            <a:r>
              <a:rPr lang="es-ES" sz="2200" dirty="0" smtClean="0"/>
              <a:t>hecho, </a:t>
            </a:r>
            <a:r>
              <a:rPr lang="es-ES" sz="2200" dirty="0"/>
              <a:t>el elemento jurídico es el que determina su esencia. </a:t>
            </a:r>
            <a:endParaRPr lang="es-MX" sz="2200" dirty="0"/>
          </a:p>
        </p:txBody>
      </p:sp>
    </p:spTree>
    <p:extLst>
      <p:ext uri="{BB962C8B-B14F-4D97-AF65-F5344CB8AC3E}">
        <p14:creationId xmlns:p14="http://schemas.microsoft.com/office/powerpoint/2010/main" val="24053773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(8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0955" y="3541290"/>
            <a:ext cx="1516709"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PODER Y DERECHO</a:t>
            </a:r>
          </a:p>
          <a:p>
            <a:endParaRPr lang="es-MX" dirty="0"/>
          </a:p>
        </p:txBody>
      </p:sp>
      <p:sp>
        <p:nvSpPr>
          <p:cNvPr id="5" name="4 Abrir llave"/>
          <p:cNvSpPr/>
          <p:nvPr/>
        </p:nvSpPr>
        <p:spPr>
          <a:xfrm>
            <a:off x="1548880" y="1698753"/>
            <a:ext cx="504056" cy="49797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7" name="16 CuadroTexto"/>
          <p:cNvSpPr txBox="1"/>
          <p:nvPr/>
        </p:nvSpPr>
        <p:spPr>
          <a:xfrm>
            <a:off x="2052936" y="1564084"/>
            <a:ext cx="7091064" cy="3754874"/>
          </a:xfrm>
          <a:prstGeom prst="rect">
            <a:avLst/>
          </a:prstGeom>
          <a:noFill/>
          <a:ln>
            <a:solidFill>
              <a:srgbClr val="0070C0"/>
            </a:solidFill>
          </a:ln>
        </p:spPr>
        <p:txBody>
          <a:bodyPr wrap="square" rtlCol="0">
            <a:spAutoFit/>
          </a:bodyPr>
          <a:lstStyle/>
          <a:p>
            <a:pPr lvl="0" algn="just"/>
            <a:endParaRPr lang="es-ES" sz="2200" dirty="0"/>
          </a:p>
          <a:p>
            <a:pPr lvl="0" algn="just"/>
            <a:r>
              <a:rPr lang="es-ES" sz="2400" dirty="0" smtClean="0"/>
              <a:t>Entre el Poder y el Derecho existe una </a:t>
            </a:r>
            <a:r>
              <a:rPr lang="es-ES" sz="2400" dirty="0"/>
              <a:t>relación de </a:t>
            </a:r>
            <a:r>
              <a:rPr lang="es-ES" sz="2400" dirty="0" smtClean="0"/>
              <a:t>MUTUA correspondencia</a:t>
            </a:r>
            <a:r>
              <a:rPr lang="es-ES" sz="2400" i="1" dirty="0" smtClean="0"/>
              <a:t>. </a:t>
            </a:r>
            <a:r>
              <a:rPr lang="es-ES" sz="2400" dirty="0" smtClean="0"/>
              <a:t>Existe una dialéctica entre estos conceptos: </a:t>
            </a:r>
          </a:p>
          <a:p>
            <a:pPr lvl="0" algn="just"/>
            <a:endParaRPr lang="es-ES" sz="2400" dirty="0"/>
          </a:p>
          <a:p>
            <a:pPr lvl="0" algn="just"/>
            <a:r>
              <a:rPr lang="es-ES" sz="2400" dirty="0" smtClean="0"/>
              <a:t>Poder y Derecho:</a:t>
            </a:r>
          </a:p>
          <a:p>
            <a:pPr lvl="0" algn="just"/>
            <a:r>
              <a:rPr lang="es-ES" sz="2400" dirty="0"/>
              <a:t>L</a:t>
            </a:r>
            <a:r>
              <a:rPr lang="es-ES" sz="2400" dirty="0" smtClean="0"/>
              <a:t>a </a:t>
            </a:r>
            <a:r>
              <a:rPr lang="es-ES" sz="2400" dirty="0"/>
              <a:t>energía política de una comunidad no queda encapsulada dentro del </a:t>
            </a:r>
            <a:r>
              <a:rPr lang="es-ES" sz="2400" dirty="0" smtClean="0"/>
              <a:t>Derecho, </a:t>
            </a:r>
            <a:r>
              <a:rPr lang="es-MX" sz="2400" dirty="0" smtClean="0"/>
              <a:t>s</a:t>
            </a:r>
            <a:r>
              <a:rPr lang="es-ES" sz="2400" dirty="0" err="1" smtClean="0"/>
              <a:t>ino</a:t>
            </a:r>
            <a:r>
              <a:rPr lang="es-ES" sz="2400" dirty="0" smtClean="0"/>
              <a:t> </a:t>
            </a:r>
            <a:r>
              <a:rPr lang="es-ES" sz="2400" dirty="0"/>
              <a:t>que modifica el Derecho cuando éste se ha vuelto injusto o no </a:t>
            </a:r>
            <a:r>
              <a:rPr lang="es-ES" sz="2400" dirty="0" smtClean="0"/>
              <a:t>satisface </a:t>
            </a:r>
            <a:r>
              <a:rPr lang="es-ES" sz="2400" dirty="0"/>
              <a:t>ni representa el nuevo orden social deseado</a:t>
            </a:r>
            <a:r>
              <a:rPr lang="es-ES" sz="2400" dirty="0" smtClean="0"/>
              <a:t>.</a:t>
            </a:r>
            <a:endParaRPr lang="es-MX" sz="2400" dirty="0"/>
          </a:p>
        </p:txBody>
      </p:sp>
    </p:spTree>
    <p:extLst>
      <p:ext uri="{BB962C8B-B14F-4D97-AF65-F5344CB8AC3E}">
        <p14:creationId xmlns:p14="http://schemas.microsoft.com/office/powerpoint/2010/main" val="10493193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(9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0955" y="3541290"/>
            <a:ext cx="1516709"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PODER Y DERECHO</a:t>
            </a:r>
          </a:p>
          <a:p>
            <a:endParaRPr lang="es-MX" dirty="0"/>
          </a:p>
        </p:txBody>
      </p:sp>
      <p:sp>
        <p:nvSpPr>
          <p:cNvPr id="5" name="4 Abrir llave"/>
          <p:cNvSpPr/>
          <p:nvPr/>
        </p:nvSpPr>
        <p:spPr>
          <a:xfrm>
            <a:off x="1548880" y="1698753"/>
            <a:ext cx="504056" cy="497970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17" name="16 CuadroTexto"/>
          <p:cNvSpPr txBox="1"/>
          <p:nvPr/>
        </p:nvSpPr>
        <p:spPr>
          <a:xfrm>
            <a:off x="2052936" y="1564084"/>
            <a:ext cx="7091064" cy="4893647"/>
          </a:xfrm>
          <a:prstGeom prst="rect">
            <a:avLst/>
          </a:prstGeom>
          <a:noFill/>
          <a:ln>
            <a:solidFill>
              <a:srgbClr val="0070C0"/>
            </a:solidFill>
          </a:ln>
        </p:spPr>
        <p:txBody>
          <a:bodyPr wrap="square" rtlCol="0">
            <a:spAutoFit/>
          </a:bodyPr>
          <a:lstStyle/>
          <a:p>
            <a:pPr lvl="0" algn="just"/>
            <a:r>
              <a:rPr lang="es-ES" sz="2400" dirty="0" smtClean="0"/>
              <a:t>Derecho y Poder:</a:t>
            </a:r>
          </a:p>
          <a:p>
            <a:pPr lvl="0" algn="just"/>
            <a:endParaRPr lang="es-ES" sz="2400" dirty="0"/>
          </a:p>
          <a:p>
            <a:pPr lvl="0" algn="just"/>
            <a:r>
              <a:rPr lang="es-ES" sz="2400" dirty="0" smtClean="0"/>
              <a:t>El Derecho </a:t>
            </a:r>
            <a:r>
              <a:rPr lang="es-ES" sz="2400" dirty="0"/>
              <a:t>confiere Poder. Los gobernantes ejercen autoridad en la medida que las leyes se lo confieren. </a:t>
            </a:r>
            <a:r>
              <a:rPr lang="es-ES" sz="2400" i="1" dirty="0"/>
              <a:t>“Todo poder político es poder jurídicamente organizado</a:t>
            </a:r>
            <a:r>
              <a:rPr lang="es-ES" sz="2400" i="1" dirty="0" smtClean="0"/>
              <a:t>.”</a:t>
            </a:r>
          </a:p>
          <a:p>
            <a:pPr lvl="0" algn="just"/>
            <a:endParaRPr lang="es-MX" sz="2400" i="1" dirty="0"/>
          </a:p>
          <a:p>
            <a:pPr lvl="0" algn="just"/>
            <a:r>
              <a:rPr lang="es-ES" sz="2400" dirty="0" smtClean="0"/>
              <a:t>RELACIÓN DE RECIPROCIDAD. </a:t>
            </a:r>
            <a:r>
              <a:rPr lang="es-ES" sz="2400" dirty="0"/>
              <a:t>El Poder formula y sanciona el Derecho; el Derecho lo justifica y legítima, incluso confiere poder. En correspondencia con el proceso dinámico de la vida social, el </a:t>
            </a:r>
            <a:r>
              <a:rPr lang="es-ES" sz="2400" dirty="0" smtClean="0"/>
              <a:t>Derecho y el poder </a:t>
            </a:r>
            <a:r>
              <a:rPr lang="es-ES" sz="2400" dirty="0"/>
              <a:t>integran un ciclo que expresa y resume los cambios y transformaciones que se producen en la realidad social y política.</a:t>
            </a:r>
            <a:endParaRPr lang="es-MX" sz="2400" dirty="0"/>
          </a:p>
        </p:txBody>
      </p:sp>
    </p:spTree>
    <p:extLst>
      <p:ext uri="{BB962C8B-B14F-4D97-AF65-F5344CB8AC3E}">
        <p14:creationId xmlns:p14="http://schemas.microsoft.com/office/powerpoint/2010/main" val="35858115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(10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pPr>
              <a:buNone/>
            </a:pPr>
            <a:r>
              <a:rPr lang="es-ES" dirty="0" smtClean="0"/>
              <a:t>CONCEPTO				FINALIDADES</a:t>
            </a:r>
            <a:endParaRPr lang="es-ES" dirty="0"/>
          </a:p>
        </p:txBody>
      </p:sp>
      <p:sp>
        <p:nvSpPr>
          <p:cNvPr id="4" name="3 CuadroTexto"/>
          <p:cNvSpPr txBox="1"/>
          <p:nvPr/>
        </p:nvSpPr>
        <p:spPr>
          <a:xfrm>
            <a:off x="1403648" y="1556792"/>
            <a:ext cx="5616624"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INSTITUCIONES</a:t>
            </a:r>
          </a:p>
          <a:p>
            <a:pPr algn="ctr"/>
            <a:r>
              <a:rPr lang="es-MX" b="1" dirty="0" smtClean="0"/>
              <a:t>(Douglas North, </a:t>
            </a:r>
            <a:r>
              <a:rPr lang="es-MX" b="1" dirty="0"/>
              <a:t>P</a:t>
            </a:r>
            <a:r>
              <a:rPr lang="es-MX" b="1" dirty="0" smtClean="0"/>
              <a:t>remio Nobel de Economía)</a:t>
            </a:r>
          </a:p>
          <a:p>
            <a:endParaRPr lang="es-MX" dirty="0"/>
          </a:p>
        </p:txBody>
      </p:sp>
      <p:sp>
        <p:nvSpPr>
          <p:cNvPr id="7" name="6 Flecha abajo"/>
          <p:cNvSpPr/>
          <p:nvPr/>
        </p:nvSpPr>
        <p:spPr>
          <a:xfrm>
            <a:off x="7020272" y="2492896"/>
            <a:ext cx="64807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8" name="7 CuadroTexto"/>
          <p:cNvSpPr txBox="1"/>
          <p:nvPr/>
        </p:nvSpPr>
        <p:spPr>
          <a:xfrm>
            <a:off x="4860032" y="3717032"/>
            <a:ext cx="3024336" cy="2585323"/>
          </a:xfrm>
          <a:prstGeom prst="rect">
            <a:avLst/>
          </a:prstGeom>
          <a:noFill/>
          <a:ln>
            <a:solidFill>
              <a:srgbClr val="0070C0"/>
            </a:solidFill>
          </a:ln>
        </p:spPr>
        <p:txBody>
          <a:bodyPr wrap="square" rtlCol="0">
            <a:spAutoFit/>
          </a:bodyPr>
          <a:lstStyle/>
          <a:p>
            <a:pPr lvl="0" algn="just"/>
            <a:r>
              <a:rPr lang="es-AR" dirty="0" smtClean="0"/>
              <a:t>1) Reducen la incertidumbre y dan certeza jurídica: proporcionan una estructura a la vida diaria.</a:t>
            </a:r>
          </a:p>
          <a:p>
            <a:pPr lvl="0" algn="just"/>
            <a:endParaRPr lang="es-MX" dirty="0" smtClean="0"/>
          </a:p>
          <a:p>
            <a:pPr algn="just"/>
            <a:r>
              <a:rPr lang="es-AR" dirty="0" smtClean="0"/>
              <a:t>2) Son una guía para la interacción humana ya que definen y limitan el conjunto de las elecciones de los individuos </a:t>
            </a:r>
            <a:endParaRPr lang="es-MX" dirty="0" smtClean="0"/>
          </a:p>
        </p:txBody>
      </p:sp>
      <p:sp>
        <p:nvSpPr>
          <p:cNvPr id="9" name="8 Flecha abajo"/>
          <p:cNvSpPr/>
          <p:nvPr/>
        </p:nvSpPr>
        <p:spPr>
          <a:xfrm>
            <a:off x="611560" y="2564904"/>
            <a:ext cx="86409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CuadroTexto"/>
          <p:cNvSpPr txBox="1"/>
          <p:nvPr/>
        </p:nvSpPr>
        <p:spPr>
          <a:xfrm>
            <a:off x="251520" y="3717032"/>
            <a:ext cx="3024336" cy="2308324"/>
          </a:xfrm>
          <a:prstGeom prst="rect">
            <a:avLst/>
          </a:prstGeom>
          <a:noFill/>
          <a:ln>
            <a:solidFill>
              <a:srgbClr val="0070C0"/>
            </a:solidFill>
          </a:ln>
        </p:spPr>
        <p:txBody>
          <a:bodyPr wrap="square" rtlCol="0">
            <a:spAutoFit/>
          </a:bodyPr>
          <a:lstStyle/>
          <a:p>
            <a:pPr lvl="0" algn="just"/>
            <a:r>
              <a:rPr lang="es-AR" dirty="0" smtClean="0"/>
              <a:t>Son aquéllas que determinan las reglas de juego en una sociedad, establecen los límites puestos por el hombre para organizar la interacción humana y buscan procesar y/o resolver los conflictos.</a:t>
            </a:r>
            <a:endParaRPr lang="es-MX" dirty="0" smtClean="0"/>
          </a:p>
          <a:p>
            <a:endParaRPr lang="es-MX" dirty="0"/>
          </a:p>
        </p:txBody>
      </p:sp>
    </p:spTree>
    <p:extLst>
      <p:ext uri="{BB962C8B-B14F-4D97-AF65-F5344CB8AC3E}">
        <p14:creationId xmlns:p14="http://schemas.microsoft.com/office/powerpoint/2010/main" val="35858115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1.2.2 </a:t>
            </a:r>
            <a:r>
              <a:rPr lang="en-US" dirty="0" err="1" smtClean="0"/>
              <a:t>Elementos</a:t>
            </a:r>
            <a:r>
              <a:rPr lang="en-US" dirty="0" smtClean="0"/>
              <a:t> </a:t>
            </a:r>
            <a:r>
              <a:rPr lang="en-US" dirty="0" err="1" smtClean="0"/>
              <a:t>modales</a:t>
            </a:r>
            <a:r>
              <a:rPr lang="en-US" dirty="0" smtClean="0"/>
              <a:t> del Estado</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20700" y="3126110"/>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ELEMENTOS MODALES</a:t>
            </a:r>
          </a:p>
          <a:p>
            <a:endParaRPr lang="es-MX" dirty="0"/>
          </a:p>
        </p:txBody>
      </p:sp>
      <p:sp>
        <p:nvSpPr>
          <p:cNvPr id="5" name="4 Abrir llave"/>
          <p:cNvSpPr/>
          <p:nvPr/>
        </p:nvSpPr>
        <p:spPr>
          <a:xfrm>
            <a:off x="3607904" y="1700808"/>
            <a:ext cx="504056" cy="40324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6" name="5 CuadroTexto"/>
          <p:cNvSpPr txBox="1"/>
          <p:nvPr/>
        </p:nvSpPr>
        <p:spPr>
          <a:xfrm>
            <a:off x="4194671" y="2996952"/>
            <a:ext cx="3096344" cy="646331"/>
          </a:xfrm>
          <a:prstGeom prst="rect">
            <a:avLst/>
          </a:prstGeom>
          <a:noFill/>
          <a:ln>
            <a:solidFill>
              <a:srgbClr val="0070C0"/>
            </a:solidFill>
          </a:ln>
        </p:spPr>
        <p:txBody>
          <a:bodyPr wrap="square" rtlCol="0">
            <a:spAutoFit/>
          </a:bodyPr>
          <a:lstStyle/>
          <a:p>
            <a:pPr algn="ctr"/>
            <a:r>
              <a:rPr lang="es-MX" b="1" dirty="0" smtClean="0"/>
              <a:t>SOBERANÍA</a:t>
            </a:r>
            <a:endParaRPr lang="es-MX" b="1" dirty="0"/>
          </a:p>
          <a:p>
            <a:pPr algn="ctr"/>
            <a:endParaRPr lang="es-MX" b="1" dirty="0" smtClean="0"/>
          </a:p>
        </p:txBody>
      </p:sp>
      <p:sp>
        <p:nvSpPr>
          <p:cNvPr id="7" name="6 CuadroTexto"/>
          <p:cNvSpPr txBox="1"/>
          <p:nvPr/>
        </p:nvSpPr>
        <p:spPr>
          <a:xfrm>
            <a:off x="4196978" y="4221088"/>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IMPERIO DE LA LEY</a:t>
            </a:r>
            <a:endParaRPr lang="es-MX" dirty="0" smtClean="0"/>
          </a:p>
          <a:p>
            <a:pPr algn="ctr"/>
            <a:endParaRPr lang="es-MX" b="1" dirty="0" smtClean="0"/>
          </a:p>
        </p:txBody>
      </p:sp>
      <p:sp>
        <p:nvSpPr>
          <p:cNvPr id="10" name="9 Flecha abajo"/>
          <p:cNvSpPr/>
          <p:nvPr/>
        </p:nvSpPr>
        <p:spPr>
          <a:xfrm>
            <a:off x="1475656" y="4221088"/>
            <a:ext cx="648072" cy="4616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CuadroTexto"/>
          <p:cNvSpPr txBox="1"/>
          <p:nvPr/>
        </p:nvSpPr>
        <p:spPr>
          <a:xfrm>
            <a:off x="323032" y="4752727"/>
            <a:ext cx="3096344" cy="1754326"/>
          </a:xfrm>
          <a:prstGeom prst="rect">
            <a:avLst/>
          </a:prstGeom>
          <a:noFill/>
          <a:ln>
            <a:solidFill>
              <a:srgbClr val="0070C0"/>
            </a:solidFill>
          </a:ln>
        </p:spPr>
        <p:txBody>
          <a:bodyPr wrap="square" rtlCol="0">
            <a:spAutoFit/>
          </a:bodyPr>
          <a:lstStyle/>
          <a:p>
            <a:pPr algn="just"/>
            <a:r>
              <a:rPr lang="es-ES" dirty="0" smtClean="0"/>
              <a:t>Son </a:t>
            </a:r>
            <a:r>
              <a:rPr lang="es-ES" dirty="0"/>
              <a:t>atributos </a:t>
            </a:r>
            <a:r>
              <a:rPr lang="es-ES" dirty="0" smtClean="0"/>
              <a:t>adscritos </a:t>
            </a:r>
            <a:r>
              <a:rPr lang="es-ES" dirty="0"/>
              <a:t>a algunos de los elementos constitutivos y </a:t>
            </a:r>
            <a:r>
              <a:rPr lang="es-ES" dirty="0" smtClean="0"/>
              <a:t>que caracterizan </a:t>
            </a:r>
            <a:r>
              <a:rPr lang="es-ES" dirty="0"/>
              <a:t>a la organización política. </a:t>
            </a:r>
            <a:r>
              <a:rPr lang="es-ES" dirty="0" smtClean="0"/>
              <a:t>Su </a:t>
            </a:r>
            <a:r>
              <a:rPr lang="es-ES" dirty="0"/>
              <a:t>función </a:t>
            </a:r>
            <a:r>
              <a:rPr lang="es-ES" dirty="0" smtClean="0"/>
              <a:t>es </a:t>
            </a:r>
            <a:r>
              <a:rPr lang="es-ES" dirty="0"/>
              <a:t>condicionante de la forma política</a:t>
            </a:r>
            <a:r>
              <a:rPr lang="es-MX" dirty="0" smtClean="0"/>
              <a:t>.</a:t>
            </a:r>
            <a:endParaRPr lang="es-MX" dirty="0"/>
          </a:p>
        </p:txBody>
      </p:sp>
    </p:spTree>
    <p:extLst>
      <p:ext uri="{BB962C8B-B14F-4D97-AF65-F5344CB8AC3E}">
        <p14:creationId xmlns:p14="http://schemas.microsoft.com/office/powerpoint/2010/main" val="8993198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1.2.2 </a:t>
            </a:r>
            <a:r>
              <a:rPr lang="en-US" dirty="0" err="1" smtClean="0"/>
              <a:t>Elementos</a:t>
            </a:r>
            <a:r>
              <a:rPr lang="en-US" dirty="0" smtClean="0"/>
              <a:t> </a:t>
            </a:r>
            <a:r>
              <a:rPr lang="en-US" dirty="0" err="1" smtClean="0"/>
              <a:t>modales</a:t>
            </a:r>
            <a:r>
              <a:rPr lang="en-US" dirty="0" smtClean="0"/>
              <a:t> del Estado   (2 de 5)</a:t>
            </a:r>
            <a:endParaRPr lang="es-ES" dirty="0"/>
          </a:p>
        </p:txBody>
      </p:sp>
      <p:sp>
        <p:nvSpPr>
          <p:cNvPr id="4" name="3 CuadroTexto"/>
          <p:cNvSpPr txBox="1"/>
          <p:nvPr/>
        </p:nvSpPr>
        <p:spPr>
          <a:xfrm>
            <a:off x="3349886" y="1556792"/>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SOBERANÍA</a:t>
            </a:r>
          </a:p>
          <a:p>
            <a:endParaRPr lang="es-MX" dirty="0"/>
          </a:p>
        </p:txBody>
      </p:sp>
      <p:sp>
        <p:nvSpPr>
          <p:cNvPr id="12" name="11 CuadroTexto"/>
          <p:cNvSpPr txBox="1"/>
          <p:nvPr/>
        </p:nvSpPr>
        <p:spPr>
          <a:xfrm>
            <a:off x="186458" y="3718679"/>
            <a:ext cx="2771800" cy="2862322"/>
          </a:xfrm>
          <a:prstGeom prst="rect">
            <a:avLst/>
          </a:prstGeom>
          <a:noFill/>
          <a:ln>
            <a:solidFill>
              <a:srgbClr val="0070C0"/>
            </a:solidFill>
          </a:ln>
        </p:spPr>
        <p:txBody>
          <a:bodyPr wrap="square" rtlCol="0">
            <a:spAutoFit/>
          </a:bodyPr>
          <a:lstStyle/>
          <a:p>
            <a:pPr algn="just"/>
            <a:r>
              <a:rPr lang="es-ES_tradnl" dirty="0"/>
              <a:t>U</a:t>
            </a:r>
            <a:r>
              <a:rPr lang="es-ES_tradnl" dirty="0" smtClean="0"/>
              <a:t>sada </a:t>
            </a:r>
            <a:r>
              <a:rPr lang="es-ES_tradnl" dirty="0"/>
              <a:t>por primera vez por el pensador francés Jean Bodin, quien la caracteriza como un poder absoluto y perpetuo que reside en una república. Desde entonces se ha generalizado el uso del concepto de soberanía como atributo del poder </a:t>
            </a:r>
            <a:r>
              <a:rPr lang="es-ES_tradnl" dirty="0" smtClean="0"/>
              <a:t>estatal (</a:t>
            </a:r>
            <a:r>
              <a:rPr lang="es-ES_tradnl" dirty="0" err="1" smtClean="0"/>
              <a:t>s.XVI</a:t>
            </a:r>
            <a:r>
              <a:rPr lang="es-ES_tradnl" dirty="0" smtClean="0"/>
              <a:t>).</a:t>
            </a:r>
          </a:p>
        </p:txBody>
      </p:sp>
      <p:sp>
        <p:nvSpPr>
          <p:cNvPr id="13" name="12 CuadroTexto"/>
          <p:cNvSpPr txBox="1"/>
          <p:nvPr/>
        </p:nvSpPr>
        <p:spPr>
          <a:xfrm>
            <a:off x="3363603" y="2620765"/>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ANTECEDENTES</a:t>
            </a:r>
          </a:p>
          <a:p>
            <a:endParaRPr lang="es-MX" dirty="0"/>
          </a:p>
        </p:txBody>
      </p:sp>
      <p:sp>
        <p:nvSpPr>
          <p:cNvPr id="14" name="13 CuadroTexto"/>
          <p:cNvSpPr txBox="1"/>
          <p:nvPr/>
        </p:nvSpPr>
        <p:spPr>
          <a:xfrm>
            <a:off x="3203848" y="3731121"/>
            <a:ext cx="2771800" cy="2031325"/>
          </a:xfrm>
          <a:prstGeom prst="rect">
            <a:avLst/>
          </a:prstGeom>
          <a:noFill/>
          <a:ln>
            <a:solidFill>
              <a:srgbClr val="0070C0"/>
            </a:solidFill>
          </a:ln>
        </p:spPr>
        <p:txBody>
          <a:bodyPr wrap="square" rtlCol="0">
            <a:spAutoFit/>
          </a:bodyPr>
          <a:lstStyle/>
          <a:p>
            <a:pPr algn="just"/>
            <a:r>
              <a:rPr lang="es-ES_tradnl" dirty="0" smtClean="0"/>
              <a:t>Dos momentos históricos:</a:t>
            </a:r>
          </a:p>
          <a:p>
            <a:pPr marL="342900" indent="-342900" algn="just">
              <a:buAutoNum type="arabicParenR"/>
            </a:pPr>
            <a:r>
              <a:rPr lang="es-ES_tradnl" dirty="0" smtClean="0"/>
              <a:t>Absolutismo. La soberanía pertenece al rey de manera ilimitada</a:t>
            </a:r>
          </a:p>
          <a:p>
            <a:pPr marL="342900" indent="-342900" algn="just">
              <a:buAutoNum type="arabicParenR"/>
            </a:pPr>
            <a:r>
              <a:rPr lang="es-ES_tradnl" dirty="0" smtClean="0"/>
              <a:t>Constitucionalismo (</a:t>
            </a:r>
            <a:r>
              <a:rPr lang="es-ES_tradnl" dirty="0" err="1" smtClean="0"/>
              <a:t>s.XIX</a:t>
            </a:r>
            <a:r>
              <a:rPr lang="es-ES_tradnl" dirty="0" smtClean="0"/>
              <a:t> y XX). La soberanía recae en el pueblo.</a:t>
            </a:r>
          </a:p>
        </p:txBody>
      </p:sp>
      <p:sp>
        <p:nvSpPr>
          <p:cNvPr id="15" name="14 CuadroTexto"/>
          <p:cNvSpPr txBox="1"/>
          <p:nvPr/>
        </p:nvSpPr>
        <p:spPr>
          <a:xfrm>
            <a:off x="6156176" y="3731121"/>
            <a:ext cx="2771800" cy="1477328"/>
          </a:xfrm>
          <a:prstGeom prst="rect">
            <a:avLst/>
          </a:prstGeom>
          <a:noFill/>
          <a:ln>
            <a:solidFill>
              <a:srgbClr val="0070C0"/>
            </a:solidFill>
          </a:ln>
        </p:spPr>
        <p:txBody>
          <a:bodyPr wrap="square" rtlCol="0">
            <a:spAutoFit/>
          </a:bodyPr>
          <a:lstStyle/>
          <a:p>
            <a:pPr algn="just"/>
            <a:r>
              <a:rPr lang="es-ES_tradnl" dirty="0" smtClean="0"/>
              <a:t>La noción moderna de soberanía surgió EN LA </a:t>
            </a:r>
            <a:r>
              <a:rPr lang="es-ES_tradnl" dirty="0" err="1" smtClean="0"/>
              <a:t>Relvolución</a:t>
            </a:r>
            <a:r>
              <a:rPr lang="es-ES_tradnl" dirty="0" smtClean="0"/>
              <a:t> </a:t>
            </a:r>
            <a:r>
              <a:rPr lang="es-ES_tradnl" dirty="0" err="1" smtClean="0"/>
              <a:t>Inglesia</a:t>
            </a:r>
            <a:r>
              <a:rPr lang="es-ES_tradnl" dirty="0" smtClean="0"/>
              <a:t> y llega a nosotros gracias a la Revolución Francesa</a:t>
            </a:r>
          </a:p>
        </p:txBody>
      </p:sp>
    </p:spTree>
    <p:extLst>
      <p:ext uri="{BB962C8B-B14F-4D97-AF65-F5344CB8AC3E}">
        <p14:creationId xmlns:p14="http://schemas.microsoft.com/office/powerpoint/2010/main" val="13650563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a:t>TEMARIO</a:t>
            </a:r>
            <a:endParaRPr lang="es-ES" dirty="0"/>
          </a:p>
        </p:txBody>
      </p:sp>
      <p:sp>
        <p:nvSpPr>
          <p:cNvPr id="3" name="2 Marcador de contenido"/>
          <p:cNvSpPr>
            <a:spLocks noGrp="1"/>
          </p:cNvSpPr>
          <p:nvPr>
            <p:ph sz="quarter" idx="1"/>
          </p:nvPr>
        </p:nvSpPr>
        <p:spPr>
          <a:xfrm>
            <a:off x="612648" y="1600200"/>
            <a:ext cx="8153400" cy="4781128"/>
          </a:xfrm>
        </p:spPr>
        <p:txBody>
          <a:bodyPr>
            <a:normAutofit fontScale="55000" lnSpcReduction="20000"/>
          </a:bodyPr>
          <a:lstStyle/>
          <a:p>
            <a:r>
              <a:rPr lang="es-MX" sz="3500" b="1" dirty="0"/>
              <a:t>1.3 </a:t>
            </a:r>
            <a:r>
              <a:rPr lang="es-MX" sz="3500" b="1" dirty="0" smtClean="0"/>
              <a:t> Estado, mercado y sociedad.</a:t>
            </a:r>
            <a:endParaRPr lang="es-ES" sz="3500" b="1" dirty="0"/>
          </a:p>
          <a:p>
            <a:r>
              <a:rPr lang="es-MX" sz="3500" dirty="0"/>
              <a:t>	</a:t>
            </a:r>
            <a:r>
              <a:rPr lang="es-MX" sz="3500" dirty="0" smtClean="0"/>
              <a:t>1.3.1 </a:t>
            </a:r>
            <a:r>
              <a:rPr lang="es-MX" sz="3500" dirty="0"/>
              <a:t>Qué es </a:t>
            </a:r>
            <a:r>
              <a:rPr lang="es-MX" sz="3500" dirty="0" smtClean="0"/>
              <a:t>el </a:t>
            </a:r>
            <a:r>
              <a:rPr lang="es-MX" sz="3500" dirty="0"/>
              <a:t>Estado</a:t>
            </a:r>
            <a:endParaRPr lang="es-ES" sz="3500" dirty="0"/>
          </a:p>
          <a:p>
            <a:r>
              <a:rPr lang="es-MX" sz="3500" dirty="0"/>
              <a:t>	</a:t>
            </a:r>
            <a:r>
              <a:rPr lang="es-MX" sz="3500" dirty="0" smtClean="0"/>
              <a:t>1.3.2 </a:t>
            </a:r>
            <a:r>
              <a:rPr lang="es-MX" sz="3500" dirty="0"/>
              <a:t>Estados Simples</a:t>
            </a:r>
            <a:endParaRPr lang="es-ES" sz="3500" dirty="0"/>
          </a:p>
          <a:p>
            <a:r>
              <a:rPr lang="es-MX" sz="3500" dirty="0"/>
              <a:t>	</a:t>
            </a:r>
            <a:r>
              <a:rPr lang="es-MX" sz="3500" dirty="0" smtClean="0"/>
              <a:t>1.3.3 </a:t>
            </a:r>
            <a:r>
              <a:rPr lang="es-MX" sz="3500" dirty="0"/>
              <a:t>Estados compuestos</a:t>
            </a:r>
            <a:endParaRPr lang="es-ES" sz="3500" dirty="0"/>
          </a:p>
          <a:p>
            <a:r>
              <a:rPr lang="es-MX" sz="2800" dirty="0"/>
              <a:t>	</a:t>
            </a:r>
            <a:endParaRPr lang="es-MX" sz="3000" b="1" dirty="0"/>
          </a:p>
          <a:p>
            <a:pPr>
              <a:buNone/>
            </a:pPr>
            <a:r>
              <a:rPr lang="es-MX" sz="3000" b="1" dirty="0" smtClean="0"/>
              <a:t>2. DEMOCRACIA</a:t>
            </a:r>
          </a:p>
          <a:p>
            <a:r>
              <a:rPr lang="es-MX" dirty="0" smtClean="0"/>
              <a:t>	</a:t>
            </a:r>
            <a:r>
              <a:rPr lang="es-MX" sz="3500" dirty="0" smtClean="0"/>
              <a:t>2.1 Antecedentes</a:t>
            </a:r>
          </a:p>
          <a:p>
            <a:r>
              <a:rPr lang="es-MX" sz="3500" dirty="0" smtClean="0"/>
              <a:t>        2.2  Panorama general.</a:t>
            </a:r>
          </a:p>
          <a:p>
            <a:r>
              <a:rPr lang="es-MX" sz="3500" dirty="0" smtClean="0"/>
              <a:t>        2.3 Concepción de democracia</a:t>
            </a:r>
          </a:p>
          <a:p>
            <a:r>
              <a:rPr lang="es-MX" sz="3500" dirty="0" smtClean="0"/>
              <a:t>	2.4 Democracia social	</a:t>
            </a:r>
            <a:endParaRPr lang="es-ES" sz="3500" dirty="0" smtClean="0"/>
          </a:p>
          <a:p>
            <a:r>
              <a:rPr lang="es-MX" sz="3500" dirty="0" smtClean="0"/>
              <a:t>	2.5 Pluralismo y poder</a:t>
            </a:r>
          </a:p>
          <a:p>
            <a:r>
              <a:rPr lang="es-MX" sz="3600" dirty="0" smtClean="0"/>
              <a:t>        2.6 </a:t>
            </a:r>
            <a:r>
              <a:rPr lang="es-MX" sz="3600" dirty="0"/>
              <a:t>Tendencias hacia nuevas formas de </a:t>
            </a:r>
            <a:r>
              <a:rPr lang="es-MX" sz="3600" dirty="0" smtClean="0"/>
              <a:t>Estado</a:t>
            </a:r>
          </a:p>
          <a:p>
            <a:r>
              <a:rPr lang="es-MX" sz="3600" dirty="0" smtClean="0"/>
              <a:t>        2.7 Constitución y democracia</a:t>
            </a:r>
          </a:p>
          <a:p>
            <a:r>
              <a:rPr lang="es-MX" sz="3600" b="1" dirty="0" smtClean="0"/>
              <a:t>3. Parlamento.</a:t>
            </a:r>
          </a:p>
          <a:p>
            <a:pPr lvl="2"/>
            <a:r>
              <a:rPr lang="es-MX" sz="3000" dirty="0" smtClean="0"/>
              <a:t>3.1 Proceso Parlamentario.</a:t>
            </a:r>
            <a:endParaRPr lang="es-MX" sz="3000" dirty="0"/>
          </a:p>
          <a:p>
            <a:endParaRPr lang="es-ES" sz="3500" dirty="0" smtClean="0"/>
          </a:p>
          <a:p>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1.2.2 </a:t>
            </a:r>
            <a:r>
              <a:rPr lang="en-US" dirty="0" err="1" smtClean="0"/>
              <a:t>Elementos</a:t>
            </a:r>
            <a:r>
              <a:rPr lang="en-US" dirty="0" smtClean="0"/>
              <a:t> </a:t>
            </a:r>
            <a:r>
              <a:rPr lang="en-US" dirty="0" err="1" smtClean="0"/>
              <a:t>modales</a:t>
            </a:r>
            <a:r>
              <a:rPr lang="en-US" dirty="0" smtClean="0"/>
              <a:t> del Estado   (3 de 5)</a:t>
            </a:r>
            <a:endParaRPr lang="es-ES" dirty="0"/>
          </a:p>
        </p:txBody>
      </p:sp>
      <p:sp>
        <p:nvSpPr>
          <p:cNvPr id="4" name="3 CuadroTexto"/>
          <p:cNvSpPr txBox="1"/>
          <p:nvPr/>
        </p:nvSpPr>
        <p:spPr>
          <a:xfrm>
            <a:off x="3349886" y="1556792"/>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SOBERANÍA</a:t>
            </a:r>
          </a:p>
          <a:p>
            <a:endParaRPr lang="es-MX" dirty="0"/>
          </a:p>
        </p:txBody>
      </p:sp>
      <p:sp>
        <p:nvSpPr>
          <p:cNvPr id="12" name="11 CuadroTexto"/>
          <p:cNvSpPr txBox="1"/>
          <p:nvPr/>
        </p:nvSpPr>
        <p:spPr>
          <a:xfrm>
            <a:off x="107504" y="1700808"/>
            <a:ext cx="2771800" cy="4801314"/>
          </a:xfrm>
          <a:prstGeom prst="rect">
            <a:avLst/>
          </a:prstGeom>
          <a:noFill/>
          <a:ln>
            <a:solidFill>
              <a:srgbClr val="0070C0"/>
            </a:solidFill>
          </a:ln>
        </p:spPr>
        <p:txBody>
          <a:bodyPr wrap="square" rtlCol="0">
            <a:spAutoFit/>
          </a:bodyPr>
          <a:lstStyle/>
          <a:p>
            <a:pPr algn="just"/>
            <a:r>
              <a:rPr lang="es-ES_tradnl" dirty="0" smtClean="0"/>
              <a:t>CONCEPTO. </a:t>
            </a:r>
            <a:r>
              <a:rPr lang="es-MX" dirty="0"/>
              <a:t>Es una característica, atribución y facultad esencial del Poder del Estado que consiste en dar órdenes definitivas, de hacerse obedecer en el orden interno del Estado y de afirmar su independencia en relación con los demás Estados que forman la comunidad internacional</a:t>
            </a:r>
            <a:r>
              <a:rPr lang="es-MX" dirty="0" smtClean="0"/>
              <a:t>.</a:t>
            </a:r>
          </a:p>
          <a:p>
            <a:pPr algn="just"/>
            <a:endParaRPr lang="es-MX" dirty="0"/>
          </a:p>
          <a:p>
            <a:pPr algn="just"/>
            <a:r>
              <a:rPr lang="es-MX" dirty="0" smtClean="0"/>
              <a:t>Capacidad de Autodeterminación sin injerencia alguna de poderes externos. </a:t>
            </a:r>
            <a:endParaRPr lang="es-ES_tradnl" dirty="0" smtClean="0"/>
          </a:p>
        </p:txBody>
      </p:sp>
      <p:sp>
        <p:nvSpPr>
          <p:cNvPr id="15" name="14 CuadroTexto"/>
          <p:cNvSpPr txBox="1"/>
          <p:nvPr/>
        </p:nvSpPr>
        <p:spPr>
          <a:xfrm>
            <a:off x="3096431" y="2708920"/>
            <a:ext cx="3672408" cy="3693319"/>
          </a:xfrm>
          <a:prstGeom prst="rect">
            <a:avLst/>
          </a:prstGeom>
          <a:noFill/>
          <a:ln>
            <a:solidFill>
              <a:srgbClr val="0070C0"/>
            </a:solidFill>
          </a:ln>
        </p:spPr>
        <p:txBody>
          <a:bodyPr wrap="square" rtlCol="0">
            <a:spAutoFit/>
          </a:bodyPr>
          <a:lstStyle/>
          <a:p>
            <a:pPr algn="just"/>
            <a:r>
              <a:rPr lang="es-ES_tradnl" dirty="0" smtClean="0"/>
              <a:t>CPEUM. </a:t>
            </a:r>
            <a:r>
              <a:rPr lang="es-ES" dirty="0"/>
              <a:t>La soberanía Nacional reside esencial y originariamente en el pueblo. Todo poder público dimana del pueblo y se instituye para beneficio de este. El pueblo tiene todo el tiempo el inalterable derecho de alterar o modificar la forma de su gobierno. (art. 39 CPEUM)</a:t>
            </a:r>
          </a:p>
          <a:p>
            <a:pPr algn="just"/>
            <a:endParaRPr lang="es-ES" dirty="0"/>
          </a:p>
          <a:p>
            <a:pPr algn="just"/>
            <a:r>
              <a:rPr lang="es-MX" dirty="0"/>
              <a:t>El pueblo ejerce su soberanía por medio de los Poderes de la Unión. (Art. 41 CPEUM)</a:t>
            </a:r>
          </a:p>
          <a:p>
            <a:pPr algn="just"/>
            <a:endParaRPr lang="es-ES_tradnl" dirty="0" smtClean="0"/>
          </a:p>
        </p:txBody>
      </p:sp>
      <p:sp>
        <p:nvSpPr>
          <p:cNvPr id="8" name="7 CuadroTexto"/>
          <p:cNvSpPr txBox="1"/>
          <p:nvPr/>
        </p:nvSpPr>
        <p:spPr>
          <a:xfrm>
            <a:off x="6948264" y="1700808"/>
            <a:ext cx="1872208" cy="2585323"/>
          </a:xfrm>
          <a:prstGeom prst="rect">
            <a:avLst/>
          </a:prstGeom>
          <a:noFill/>
          <a:ln>
            <a:solidFill>
              <a:srgbClr val="0070C0"/>
            </a:solidFill>
          </a:ln>
        </p:spPr>
        <p:txBody>
          <a:bodyPr wrap="square" rtlCol="0">
            <a:spAutoFit/>
          </a:bodyPr>
          <a:lstStyle/>
          <a:p>
            <a:pPr algn="just"/>
            <a:r>
              <a:rPr lang="es-ES_tradnl" dirty="0" smtClean="0"/>
              <a:t>LÍMITES. </a:t>
            </a:r>
            <a:r>
              <a:rPr lang="es-MX" dirty="0" smtClean="0"/>
              <a:t>En principio  no hay </a:t>
            </a:r>
            <a:r>
              <a:rPr lang="es-MX" dirty="0"/>
              <a:t>un límite legal a la soberanía salvo aquellos casos en los que el propio Estado resuelve auto limitarse. </a:t>
            </a:r>
          </a:p>
          <a:p>
            <a:pPr algn="just"/>
            <a:endParaRPr lang="es-ES_tradnl" dirty="0" smtClean="0"/>
          </a:p>
        </p:txBody>
      </p:sp>
    </p:spTree>
    <p:extLst>
      <p:ext uri="{BB962C8B-B14F-4D97-AF65-F5344CB8AC3E}">
        <p14:creationId xmlns:p14="http://schemas.microsoft.com/office/powerpoint/2010/main" val="2226355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1.2.2 </a:t>
            </a:r>
            <a:r>
              <a:rPr lang="en-US" dirty="0" err="1" smtClean="0"/>
              <a:t>Elementos</a:t>
            </a:r>
            <a:r>
              <a:rPr lang="en-US" dirty="0" smtClean="0"/>
              <a:t> </a:t>
            </a:r>
            <a:r>
              <a:rPr lang="en-US" dirty="0" err="1" smtClean="0"/>
              <a:t>modales</a:t>
            </a:r>
            <a:r>
              <a:rPr lang="en-US" dirty="0" smtClean="0"/>
              <a:t> del Estado   (4 de 5)</a:t>
            </a:r>
            <a:endParaRPr lang="es-ES" dirty="0"/>
          </a:p>
        </p:txBody>
      </p:sp>
      <p:sp>
        <p:nvSpPr>
          <p:cNvPr id="4" name="3 CuadroTexto"/>
          <p:cNvSpPr txBox="1"/>
          <p:nvPr/>
        </p:nvSpPr>
        <p:spPr>
          <a:xfrm>
            <a:off x="3349886" y="1556792"/>
            <a:ext cx="3096344" cy="923330"/>
          </a:xfrm>
          <a:prstGeom prst="rect">
            <a:avLst/>
          </a:prstGeom>
          <a:noFill/>
          <a:ln>
            <a:solidFill>
              <a:srgbClr val="0070C0"/>
            </a:solidFill>
          </a:ln>
        </p:spPr>
        <p:txBody>
          <a:bodyPr wrap="square" rtlCol="0">
            <a:spAutoFit/>
          </a:bodyPr>
          <a:lstStyle/>
          <a:p>
            <a:pPr algn="ctr"/>
            <a:endParaRPr lang="es-MX" b="1" dirty="0"/>
          </a:p>
          <a:p>
            <a:pPr algn="ctr"/>
            <a:r>
              <a:rPr lang="es-MX" b="1" dirty="0" smtClean="0"/>
              <a:t>IMPERIO DE LA LEY</a:t>
            </a:r>
          </a:p>
          <a:p>
            <a:endParaRPr lang="es-MX" dirty="0"/>
          </a:p>
        </p:txBody>
      </p:sp>
      <p:sp>
        <p:nvSpPr>
          <p:cNvPr id="15" name="14 CuadroTexto"/>
          <p:cNvSpPr txBox="1"/>
          <p:nvPr/>
        </p:nvSpPr>
        <p:spPr>
          <a:xfrm>
            <a:off x="323528" y="2926909"/>
            <a:ext cx="8496943" cy="3600986"/>
          </a:xfrm>
          <a:prstGeom prst="rect">
            <a:avLst/>
          </a:prstGeom>
          <a:noFill/>
          <a:ln>
            <a:solidFill>
              <a:srgbClr val="0070C0"/>
            </a:solidFill>
          </a:ln>
        </p:spPr>
        <p:txBody>
          <a:bodyPr wrap="square" rtlCol="0">
            <a:spAutoFit/>
          </a:bodyPr>
          <a:lstStyle/>
          <a:p>
            <a:pPr algn="just"/>
            <a:r>
              <a:rPr lang="es-MX" sz="3500" dirty="0" smtClean="0"/>
              <a:t>“</a:t>
            </a:r>
            <a:r>
              <a:rPr lang="es-MX" sz="3500" dirty="0"/>
              <a:t>La vieja aspiración histórica a establecer un «gobierno de leyes» dio lugar en la cultura jurídica europea al ideal de imperio de la ley o </a:t>
            </a:r>
            <a:r>
              <a:rPr lang="es-MX" sz="3500" i="1" dirty="0"/>
              <a:t>rule of law</a:t>
            </a:r>
            <a:r>
              <a:rPr lang="es-MX" sz="3500" dirty="0"/>
              <a:t>, que es quizá la piedra angular en que se sustenta la legitimidad de nuestros ordenamientos jurídicos vigentes</a:t>
            </a:r>
            <a:r>
              <a:rPr lang="es-MX" sz="3500" dirty="0" smtClean="0"/>
              <a:t>.” (Laporta) </a:t>
            </a:r>
            <a:endParaRPr lang="es-MX" sz="3500" dirty="0"/>
          </a:p>
          <a:p>
            <a:pPr algn="just"/>
            <a:endParaRPr lang="es-ES_tradnl" dirty="0" smtClean="0"/>
          </a:p>
        </p:txBody>
      </p:sp>
    </p:spTree>
    <p:extLst>
      <p:ext uri="{BB962C8B-B14F-4D97-AF65-F5344CB8AC3E}">
        <p14:creationId xmlns:p14="http://schemas.microsoft.com/office/powerpoint/2010/main" val="3411969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1.2.2 </a:t>
            </a:r>
            <a:r>
              <a:rPr lang="en-US" dirty="0" err="1" smtClean="0"/>
              <a:t>Elementos</a:t>
            </a:r>
            <a:r>
              <a:rPr lang="en-US" dirty="0" smtClean="0"/>
              <a:t> </a:t>
            </a:r>
            <a:r>
              <a:rPr lang="en-US" dirty="0" err="1" smtClean="0"/>
              <a:t>modales</a:t>
            </a:r>
            <a:r>
              <a:rPr lang="en-US" dirty="0" smtClean="0"/>
              <a:t> del Estado     ( 5 de 5)</a:t>
            </a:r>
            <a:endParaRPr lang="es-ES" dirty="0"/>
          </a:p>
        </p:txBody>
      </p:sp>
      <p:sp>
        <p:nvSpPr>
          <p:cNvPr id="4" name="3 CuadroTexto"/>
          <p:cNvSpPr txBox="1"/>
          <p:nvPr/>
        </p:nvSpPr>
        <p:spPr>
          <a:xfrm>
            <a:off x="3131840" y="1619508"/>
            <a:ext cx="3096344" cy="369332"/>
          </a:xfrm>
          <a:prstGeom prst="rect">
            <a:avLst/>
          </a:prstGeom>
          <a:noFill/>
          <a:ln>
            <a:solidFill>
              <a:srgbClr val="0070C0"/>
            </a:solidFill>
          </a:ln>
        </p:spPr>
        <p:txBody>
          <a:bodyPr wrap="square" rtlCol="0">
            <a:spAutoFit/>
          </a:bodyPr>
          <a:lstStyle/>
          <a:p>
            <a:pPr algn="ctr"/>
            <a:r>
              <a:rPr lang="es-MX" b="1" dirty="0" smtClean="0"/>
              <a:t>IMPERIO DE LA LEY</a:t>
            </a:r>
          </a:p>
        </p:txBody>
      </p:sp>
      <p:sp>
        <p:nvSpPr>
          <p:cNvPr id="15" name="14 CuadroTexto"/>
          <p:cNvSpPr txBox="1"/>
          <p:nvPr/>
        </p:nvSpPr>
        <p:spPr>
          <a:xfrm>
            <a:off x="282997" y="1988840"/>
            <a:ext cx="8496943" cy="5170646"/>
          </a:xfrm>
          <a:prstGeom prst="rect">
            <a:avLst/>
          </a:prstGeom>
          <a:noFill/>
          <a:ln>
            <a:solidFill>
              <a:srgbClr val="0070C0"/>
            </a:solidFill>
          </a:ln>
        </p:spPr>
        <p:txBody>
          <a:bodyPr wrap="square" rtlCol="0">
            <a:spAutoFit/>
          </a:bodyPr>
          <a:lstStyle/>
          <a:p>
            <a:r>
              <a:rPr lang="es-ES" sz="2400" dirty="0"/>
              <a:t>E</a:t>
            </a:r>
            <a:r>
              <a:rPr lang="es-ES" sz="2400" dirty="0" smtClean="0"/>
              <a:t>l </a:t>
            </a:r>
            <a:r>
              <a:rPr lang="es-ES" sz="2400" dirty="0"/>
              <a:t>imperio de la ley implica lo siguiente: </a:t>
            </a:r>
            <a:endParaRPr lang="es-MX" sz="2400" dirty="0"/>
          </a:p>
          <a:p>
            <a:pPr marL="342900" lvl="0" indent="-342900" algn="just">
              <a:buFont typeface="Arial" panose="020B0604020202020204" pitchFamily="34" charset="0"/>
              <a:buChar char="•"/>
            </a:pPr>
            <a:r>
              <a:rPr lang="es-ES" sz="2400" dirty="0"/>
              <a:t>l</a:t>
            </a:r>
            <a:r>
              <a:rPr lang="es-ES" sz="2400" dirty="0" smtClean="0"/>
              <a:t>a </a:t>
            </a:r>
            <a:r>
              <a:rPr lang="es-ES" sz="2400" dirty="0"/>
              <a:t>ley es soberana por encima de toda autoridad</a:t>
            </a:r>
            <a:r>
              <a:rPr lang="es-ES" sz="2400" dirty="0" smtClean="0"/>
              <a:t>, </a:t>
            </a:r>
            <a:r>
              <a:rPr lang="es-ES" sz="2400" dirty="0"/>
              <a:t>por lo tanto el gobierno está </a:t>
            </a:r>
            <a:r>
              <a:rPr lang="es-ES" sz="2400" dirty="0" smtClean="0"/>
              <a:t>sometido a la ley.</a:t>
            </a:r>
          </a:p>
          <a:p>
            <a:pPr lvl="0" algn="just"/>
            <a:endParaRPr lang="es-MX" sz="2400" dirty="0"/>
          </a:p>
          <a:p>
            <a:pPr marL="342900" lvl="0" indent="-342900" algn="just">
              <a:buFont typeface="Arial" panose="020B0604020202020204" pitchFamily="34" charset="0"/>
              <a:buChar char="•"/>
            </a:pPr>
            <a:r>
              <a:rPr lang="es-ES" sz="2400" dirty="0"/>
              <a:t>L</a:t>
            </a:r>
            <a:r>
              <a:rPr lang="es-ES" sz="2400" dirty="0" smtClean="0"/>
              <a:t>a </a:t>
            </a:r>
            <a:r>
              <a:rPr lang="es-ES" sz="2400" dirty="0"/>
              <a:t>ley debe ser clara y cierta en su contenido y accesible y previsible para el </a:t>
            </a:r>
            <a:r>
              <a:rPr lang="es-ES" sz="2400" dirty="0" smtClean="0"/>
              <a:t>sujeto.</a:t>
            </a:r>
            <a:endParaRPr lang="es-MX" sz="2400" dirty="0"/>
          </a:p>
          <a:p>
            <a:pPr marL="342900" lvl="0" indent="-342900" algn="just">
              <a:buFont typeface="Arial" panose="020B0604020202020204" pitchFamily="34" charset="0"/>
              <a:buChar char="•"/>
            </a:pPr>
            <a:r>
              <a:rPr lang="es-ES" sz="2400" dirty="0"/>
              <a:t>L</a:t>
            </a:r>
            <a:r>
              <a:rPr lang="es-ES" sz="2400" dirty="0" smtClean="0"/>
              <a:t>a </a:t>
            </a:r>
            <a:r>
              <a:rPr lang="es-ES" sz="2400" dirty="0"/>
              <a:t>ley </a:t>
            </a:r>
            <a:r>
              <a:rPr lang="es-ES" sz="2400" dirty="0" smtClean="0"/>
              <a:t>es </a:t>
            </a:r>
            <a:r>
              <a:rPr lang="es-ES" sz="2400" dirty="0"/>
              <a:t>general en su </a:t>
            </a:r>
            <a:r>
              <a:rPr lang="es-ES" sz="2400" dirty="0" smtClean="0"/>
              <a:t>aplicación. Nadie se sustrae a la ley.</a:t>
            </a:r>
          </a:p>
          <a:p>
            <a:pPr lvl="0" algn="just"/>
            <a:endParaRPr lang="es-MX" sz="2400" dirty="0"/>
          </a:p>
          <a:p>
            <a:pPr marL="342900" lvl="0" indent="-342900" algn="just">
              <a:buFont typeface="Arial" panose="020B0604020202020204" pitchFamily="34" charset="0"/>
              <a:buChar char="•"/>
            </a:pPr>
            <a:r>
              <a:rPr lang="es-ES" sz="2400" dirty="0"/>
              <a:t>L</a:t>
            </a:r>
            <a:r>
              <a:rPr lang="es-ES" sz="2400" dirty="0" smtClean="0"/>
              <a:t>a </a:t>
            </a:r>
            <a:r>
              <a:rPr lang="es-ES" sz="2400" dirty="0"/>
              <a:t>existencia de un poder judicial independiente encargado de la interpretación y de la aplicación de la ley y al cual todo ciudadano agraviado debe tener derecho a </a:t>
            </a:r>
            <a:r>
              <a:rPr lang="es-ES" sz="2400" dirty="0" smtClean="0"/>
              <a:t>acceder.</a:t>
            </a:r>
          </a:p>
          <a:p>
            <a:pPr lvl="0" algn="just"/>
            <a:endParaRPr lang="es-MX" sz="2400" dirty="0"/>
          </a:p>
          <a:p>
            <a:pPr marL="342900" lvl="0" indent="-342900" algn="just">
              <a:buFont typeface="Arial" panose="020B0604020202020204" pitchFamily="34" charset="0"/>
              <a:buChar char="•"/>
            </a:pPr>
            <a:r>
              <a:rPr lang="es-ES" sz="2400" dirty="0"/>
              <a:t>L</a:t>
            </a:r>
            <a:r>
              <a:rPr lang="es-ES" sz="2400" dirty="0" smtClean="0"/>
              <a:t>a </a:t>
            </a:r>
            <a:r>
              <a:rPr lang="es-ES" sz="2400" dirty="0"/>
              <a:t>ley debe tener un contenido ético y de procedimiento.</a:t>
            </a:r>
            <a:endParaRPr lang="es-MX" sz="2400" dirty="0"/>
          </a:p>
          <a:p>
            <a:pPr algn="just"/>
            <a:endParaRPr lang="es-ES_tradnl" dirty="0" smtClean="0"/>
          </a:p>
        </p:txBody>
      </p:sp>
    </p:spTree>
    <p:extLst>
      <p:ext uri="{BB962C8B-B14F-4D97-AF65-F5344CB8AC3E}">
        <p14:creationId xmlns:p14="http://schemas.microsoft.com/office/powerpoint/2010/main" val="6271990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p:txBody>
          <a:bodyPr>
            <a:normAutofit/>
          </a:bodyPr>
          <a:lstStyle/>
          <a:p>
            <a:endParaRPr lang="es-ES" sz="4000" dirty="0"/>
          </a:p>
        </p:txBody>
      </p:sp>
      <p:sp>
        <p:nvSpPr>
          <p:cNvPr id="4" name="3 Título"/>
          <p:cNvSpPr>
            <a:spLocks noGrp="1"/>
          </p:cNvSpPr>
          <p:nvPr>
            <p:ph type="title"/>
          </p:nvPr>
        </p:nvSpPr>
        <p:spPr/>
        <p:txBody>
          <a:bodyPr>
            <a:noAutofit/>
          </a:bodyPr>
          <a:lstStyle/>
          <a:p>
            <a:r>
              <a:rPr lang="en-US" sz="4000" dirty="0" smtClean="0"/>
              <a:t>1.3 </a:t>
            </a:r>
            <a:r>
              <a:rPr lang="en-US" sz="4000" dirty="0" err="1" smtClean="0"/>
              <a:t>Formas</a:t>
            </a:r>
            <a:r>
              <a:rPr lang="en-US" sz="4000" dirty="0" smtClean="0"/>
              <a:t> de </a:t>
            </a:r>
            <a:r>
              <a:rPr lang="en-US" sz="4000" dirty="0" err="1" smtClean="0"/>
              <a:t>Gobierno</a:t>
            </a:r>
            <a:r>
              <a:rPr lang="en-US" sz="4000" dirty="0" smtClean="0"/>
              <a:t> </a:t>
            </a:r>
            <a:endParaRPr lang="es-ES" sz="4000" dirty="0"/>
          </a:p>
        </p:txBody>
      </p:sp>
    </p:spTree>
    <p:extLst>
      <p:ext uri="{BB962C8B-B14F-4D97-AF65-F5344CB8AC3E}">
        <p14:creationId xmlns:p14="http://schemas.microsoft.com/office/powerpoint/2010/main" val="39607512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altLang="es-MX" dirty="0" smtClean="0"/>
              <a:t> </a:t>
            </a:r>
            <a:br>
              <a:rPr lang="es-ES" altLang="es-MX" dirty="0" smtClean="0"/>
            </a:br>
            <a:r>
              <a:rPr lang="en-US" dirty="0" smtClean="0"/>
              <a:t>A) </a:t>
            </a:r>
            <a:r>
              <a:rPr lang="en-US" dirty="0" err="1" smtClean="0"/>
              <a:t>Aristóteles</a:t>
            </a:r>
            <a:r>
              <a:rPr lang="en-US" dirty="0" smtClean="0"/>
              <a:t> (La </a:t>
            </a:r>
            <a:r>
              <a:rPr lang="en-US" dirty="0" err="1" smtClean="0"/>
              <a:t>Política</a:t>
            </a:r>
            <a:r>
              <a:rPr lang="en-US" dirty="0" smtClean="0"/>
              <a:t>)</a:t>
            </a:r>
            <a:endParaRPr lang="es-ES" dirty="0"/>
          </a:p>
        </p:txBody>
      </p:sp>
      <p:sp>
        <p:nvSpPr>
          <p:cNvPr id="6" name="5 Marcador de contenido"/>
          <p:cNvSpPr>
            <a:spLocks noGrp="1"/>
          </p:cNvSpPr>
          <p:nvPr>
            <p:ph sz="quarter" idx="2"/>
          </p:nvPr>
        </p:nvSpPr>
        <p:spPr/>
        <p:txBody>
          <a:bodyPr>
            <a:normAutofit lnSpcReduction="10000"/>
          </a:bodyPr>
          <a:lstStyle/>
          <a:p>
            <a:pPr marL="514350" indent="-514350">
              <a:buAutoNum type="alphaLcParenR"/>
            </a:pPr>
            <a:r>
              <a:rPr lang="es-MX" sz="2200" dirty="0" smtClean="0"/>
              <a:t>Monarquía – Gobierno de uno solo</a:t>
            </a:r>
          </a:p>
          <a:p>
            <a:pPr marL="514350" indent="-514350">
              <a:buAutoNum type="alphaLcParenR"/>
            </a:pPr>
            <a:endParaRPr lang="es-MX" sz="2200" dirty="0" smtClean="0"/>
          </a:p>
          <a:p>
            <a:pPr marL="514350" indent="-514350">
              <a:buAutoNum type="alphaLcParenR"/>
            </a:pPr>
            <a:r>
              <a:rPr lang="es-MX" sz="2200" dirty="0" smtClean="0"/>
              <a:t>Aristocracia – Gobierno de pocos, los mejores</a:t>
            </a:r>
          </a:p>
          <a:p>
            <a:pPr marL="514350" indent="-514350">
              <a:buAutoNum type="alphaLcParenR"/>
            </a:pPr>
            <a:endParaRPr lang="es-MX" sz="2200" dirty="0" smtClean="0"/>
          </a:p>
          <a:p>
            <a:pPr marL="514350" indent="-514350">
              <a:buFont typeface="Wingdings"/>
              <a:buAutoNum type="alphaLcParenR"/>
            </a:pPr>
            <a:r>
              <a:rPr lang="es-MX" sz="2200" dirty="0" smtClean="0"/>
              <a:t>Demagogia – Haciendo uso de la elocuencia persuade al pueblo a sumarse a una causa</a:t>
            </a:r>
          </a:p>
          <a:p>
            <a:pPr marL="514350" indent="-514350">
              <a:buAutoNum type="alphaLcParenR"/>
            </a:pPr>
            <a:endParaRPr lang="es-MX" dirty="0" smtClean="0"/>
          </a:p>
          <a:p>
            <a:pPr marL="514350" indent="-514350">
              <a:buAutoNum type="alphaLcParenR"/>
            </a:pPr>
            <a:endParaRPr lang="es-ES" dirty="0"/>
          </a:p>
        </p:txBody>
      </p:sp>
      <p:sp>
        <p:nvSpPr>
          <p:cNvPr id="8" name="7 Marcador de contenido"/>
          <p:cNvSpPr>
            <a:spLocks noGrp="1"/>
          </p:cNvSpPr>
          <p:nvPr>
            <p:ph sz="quarter" idx="4"/>
          </p:nvPr>
        </p:nvSpPr>
        <p:spPr/>
        <p:txBody>
          <a:bodyPr>
            <a:normAutofit fontScale="47500" lnSpcReduction="20000"/>
          </a:bodyPr>
          <a:lstStyle/>
          <a:p>
            <a:pPr marL="514350" indent="-514350">
              <a:buAutoNum type="alphaLcParenR"/>
            </a:pPr>
            <a:r>
              <a:rPr lang="es-MX" sz="4600" dirty="0" smtClean="0"/>
              <a:t>Tiranía – El gobernante abusa de su poder</a:t>
            </a:r>
          </a:p>
          <a:p>
            <a:pPr marL="514350" indent="-514350">
              <a:buAutoNum type="alphaLcParenR"/>
            </a:pPr>
            <a:endParaRPr lang="es-MX" sz="4600" dirty="0" smtClean="0"/>
          </a:p>
          <a:p>
            <a:pPr marL="514350" indent="-514350">
              <a:buAutoNum type="alphaLcParenR"/>
            </a:pPr>
            <a:r>
              <a:rPr lang="es-MX" sz="4600" dirty="0" smtClean="0"/>
              <a:t>Oligarquía – El grupo atiende sus necesidades, en lugar del bien común</a:t>
            </a:r>
          </a:p>
          <a:p>
            <a:pPr marL="514350" indent="-514350">
              <a:buAutoNum type="alphaLcParenR"/>
            </a:pPr>
            <a:endParaRPr lang="es-MX" sz="4600" dirty="0" smtClean="0"/>
          </a:p>
          <a:p>
            <a:pPr marL="514350" indent="-514350">
              <a:buFont typeface="Wingdings"/>
              <a:buAutoNum type="alphaLcParenR"/>
            </a:pPr>
            <a:r>
              <a:rPr lang="es-MX" sz="4600" dirty="0" smtClean="0"/>
              <a:t>Democracia – Gobierno de la mayoría</a:t>
            </a:r>
          </a:p>
          <a:p>
            <a:pPr marL="514350" indent="-514350">
              <a:buAutoNum type="alphaLcParenR"/>
            </a:pPr>
            <a:endParaRPr lang="es-MX" sz="5100" dirty="0" smtClean="0"/>
          </a:p>
          <a:p>
            <a:pPr>
              <a:buNone/>
            </a:pPr>
            <a:r>
              <a:rPr lang="es-MX" dirty="0" smtClean="0"/>
              <a:t> </a:t>
            </a:r>
            <a:endParaRPr lang="es-ES" dirty="0"/>
          </a:p>
        </p:txBody>
      </p:sp>
      <p:sp>
        <p:nvSpPr>
          <p:cNvPr id="5" name="4 Marcador de texto"/>
          <p:cNvSpPr>
            <a:spLocks noGrp="1"/>
          </p:cNvSpPr>
          <p:nvPr>
            <p:ph type="body" sz="quarter" idx="1"/>
          </p:nvPr>
        </p:nvSpPr>
        <p:spPr/>
        <p:txBody>
          <a:bodyPr>
            <a:normAutofit lnSpcReduction="10000"/>
          </a:bodyPr>
          <a:lstStyle/>
          <a:p>
            <a:r>
              <a:rPr lang="es-MX" dirty="0" smtClean="0"/>
              <a:t>Formas Puras de Gobierno: Buscan el bien común</a:t>
            </a:r>
            <a:endParaRPr lang="es-ES" dirty="0"/>
          </a:p>
        </p:txBody>
      </p:sp>
      <p:sp>
        <p:nvSpPr>
          <p:cNvPr id="7" name="6 Marcador de texto"/>
          <p:cNvSpPr>
            <a:spLocks noGrp="1"/>
          </p:cNvSpPr>
          <p:nvPr>
            <p:ph type="body" sz="quarter" idx="3"/>
          </p:nvPr>
        </p:nvSpPr>
        <p:spPr/>
        <p:txBody>
          <a:bodyPr>
            <a:normAutofit fontScale="70000" lnSpcReduction="20000"/>
          </a:bodyPr>
          <a:lstStyle/>
          <a:p>
            <a:r>
              <a:rPr lang="es-MX" dirty="0" smtClean="0"/>
              <a:t>Formas impuras de Gobierno: Deformación de las formas puras, no buscan el bien común</a:t>
            </a:r>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273050"/>
            <a:ext cx="8712968" cy="869950"/>
          </a:xfrm>
        </p:spPr>
        <p:txBody>
          <a:bodyPr>
            <a:normAutofit fontScale="90000"/>
          </a:bodyPr>
          <a:lstStyle/>
          <a:p>
            <a:pPr algn="ctr"/>
            <a:r>
              <a:rPr lang="es-MX" dirty="0" smtClean="0"/>
              <a:t>B) Distinción moderna del Estado Maquiavelo (El príncipe 1513)</a:t>
            </a:r>
            <a:endParaRPr lang="es-ES" dirty="0"/>
          </a:p>
        </p:txBody>
      </p:sp>
      <p:sp>
        <p:nvSpPr>
          <p:cNvPr id="5" name="4 Marcador de contenido"/>
          <p:cNvSpPr>
            <a:spLocks noGrp="1"/>
          </p:cNvSpPr>
          <p:nvPr>
            <p:ph sz="quarter" idx="2"/>
          </p:nvPr>
        </p:nvSpPr>
        <p:spPr/>
        <p:txBody>
          <a:bodyPr>
            <a:normAutofit/>
          </a:bodyPr>
          <a:lstStyle/>
          <a:p>
            <a:r>
              <a:rPr lang="es-MX" dirty="0" smtClean="0"/>
              <a:t>Gobierno de uno solo</a:t>
            </a:r>
          </a:p>
          <a:p>
            <a:r>
              <a:rPr lang="es-MX" dirty="0" smtClean="0"/>
              <a:t>Varios tipos de principados: hereditario, nuevo, mixto y eclesiástico</a:t>
            </a:r>
          </a:p>
          <a:p>
            <a:r>
              <a:rPr lang="es-MX" dirty="0" smtClean="0"/>
              <a:t>Importancia de la elección de ministros</a:t>
            </a:r>
            <a:endParaRPr lang="es-ES" dirty="0"/>
          </a:p>
        </p:txBody>
      </p:sp>
      <p:sp>
        <p:nvSpPr>
          <p:cNvPr id="7" name="6 Marcador de contenido"/>
          <p:cNvSpPr>
            <a:spLocks noGrp="1"/>
          </p:cNvSpPr>
          <p:nvPr>
            <p:ph sz="quarter" idx="4"/>
          </p:nvPr>
        </p:nvSpPr>
        <p:spPr/>
        <p:txBody>
          <a:bodyPr/>
          <a:lstStyle/>
          <a:p>
            <a:r>
              <a:rPr lang="es-MX" dirty="0" smtClean="0"/>
              <a:t>Gobierno de muchos</a:t>
            </a:r>
          </a:p>
          <a:p>
            <a:r>
              <a:rPr lang="es-MX" dirty="0" smtClean="0"/>
              <a:t>Importancia del surgimiento del Estado-Nación</a:t>
            </a:r>
          </a:p>
          <a:p>
            <a:r>
              <a:rPr lang="es-MX" dirty="0" smtClean="0"/>
              <a:t>Poder dividido (precursor de la división de poderes)</a:t>
            </a:r>
            <a:endParaRPr lang="es-ES" dirty="0"/>
          </a:p>
        </p:txBody>
      </p:sp>
      <p:sp>
        <p:nvSpPr>
          <p:cNvPr id="4" name="3 Marcador de texto"/>
          <p:cNvSpPr>
            <a:spLocks noGrp="1"/>
          </p:cNvSpPr>
          <p:nvPr>
            <p:ph type="body" sz="quarter" idx="1"/>
          </p:nvPr>
        </p:nvSpPr>
        <p:spPr/>
        <p:txBody>
          <a:bodyPr/>
          <a:lstStyle/>
          <a:p>
            <a:r>
              <a:rPr lang="es-MX" dirty="0" smtClean="0"/>
              <a:t>Principado</a:t>
            </a:r>
            <a:endParaRPr lang="es-ES" dirty="0"/>
          </a:p>
        </p:txBody>
      </p:sp>
      <p:sp>
        <p:nvSpPr>
          <p:cNvPr id="6" name="5 Marcador de texto"/>
          <p:cNvSpPr>
            <a:spLocks noGrp="1"/>
          </p:cNvSpPr>
          <p:nvPr>
            <p:ph type="body" sz="quarter" idx="3"/>
          </p:nvPr>
        </p:nvSpPr>
        <p:spPr/>
        <p:txBody>
          <a:bodyPr/>
          <a:lstStyle/>
          <a:p>
            <a:r>
              <a:rPr lang="es-MX" dirty="0" smtClean="0"/>
              <a:t>República</a:t>
            </a:r>
            <a:endParaRPr lang="es-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C) John </a:t>
            </a:r>
            <a:r>
              <a:rPr lang="es-MX" dirty="0" err="1" smtClean="0"/>
              <a:t>Locke</a:t>
            </a:r>
            <a:r>
              <a:rPr lang="es-MX" dirty="0" smtClean="0"/>
              <a:t> (Tratado sobre el gobierno civil 1689)</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20700" y="3126110"/>
            <a:ext cx="3096344" cy="923330"/>
          </a:xfrm>
          <a:prstGeom prst="rect">
            <a:avLst/>
          </a:prstGeom>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b="1" dirty="0" smtClean="0"/>
          </a:p>
          <a:p>
            <a:pPr algn="ctr"/>
            <a:r>
              <a:rPr lang="es-MX" b="1" dirty="0" smtClean="0"/>
              <a:t>DIVISIÓN DE PODERES</a:t>
            </a:r>
          </a:p>
          <a:p>
            <a:endParaRPr lang="es-MX" dirty="0"/>
          </a:p>
        </p:txBody>
      </p:sp>
      <p:sp>
        <p:nvSpPr>
          <p:cNvPr id="5" name="4 Abrir llave"/>
          <p:cNvSpPr/>
          <p:nvPr/>
        </p:nvSpPr>
        <p:spPr>
          <a:xfrm>
            <a:off x="3607904" y="1700808"/>
            <a:ext cx="504056" cy="515719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6" name="5 CuadroTexto"/>
          <p:cNvSpPr txBox="1"/>
          <p:nvPr/>
        </p:nvSpPr>
        <p:spPr>
          <a:xfrm>
            <a:off x="3995936" y="2348880"/>
            <a:ext cx="2160240" cy="92333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s-MX" b="1" dirty="0" smtClean="0"/>
              <a:t>PODER LEGISLATIVO</a:t>
            </a:r>
            <a:endParaRPr lang="es-MX" b="1" dirty="0"/>
          </a:p>
          <a:p>
            <a:pPr algn="ctr"/>
            <a:endParaRPr lang="es-MX" b="1" dirty="0" smtClean="0"/>
          </a:p>
        </p:txBody>
      </p:sp>
      <p:sp>
        <p:nvSpPr>
          <p:cNvPr id="7" name="6 CuadroTexto"/>
          <p:cNvSpPr txBox="1"/>
          <p:nvPr/>
        </p:nvSpPr>
        <p:spPr>
          <a:xfrm>
            <a:off x="3995936" y="4581128"/>
            <a:ext cx="2160240" cy="646331"/>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s-MX" b="1" dirty="0" smtClean="0"/>
              <a:t>PODER FEDERATIVO</a:t>
            </a:r>
          </a:p>
          <a:p>
            <a:pPr algn="ctr"/>
            <a:endParaRPr lang="es-MX" dirty="0" smtClean="0"/>
          </a:p>
        </p:txBody>
      </p:sp>
      <p:sp>
        <p:nvSpPr>
          <p:cNvPr id="11" name="10 CuadroTexto"/>
          <p:cNvSpPr txBox="1"/>
          <p:nvPr/>
        </p:nvSpPr>
        <p:spPr>
          <a:xfrm>
            <a:off x="4067944" y="1556792"/>
            <a:ext cx="2160240" cy="646331"/>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s-MX" b="1" dirty="0" smtClean="0"/>
              <a:t>PODER EJECUTIVO</a:t>
            </a:r>
            <a:endParaRPr lang="es-MX" b="1" dirty="0"/>
          </a:p>
          <a:p>
            <a:pPr algn="ctr"/>
            <a:endParaRPr lang="es-MX" b="1" dirty="0" smtClean="0"/>
          </a:p>
        </p:txBody>
      </p:sp>
      <p:sp>
        <p:nvSpPr>
          <p:cNvPr id="13" name="12 CuadroTexto"/>
          <p:cNvSpPr txBox="1"/>
          <p:nvPr/>
        </p:nvSpPr>
        <p:spPr>
          <a:xfrm>
            <a:off x="6300192" y="1556792"/>
            <a:ext cx="2160240" cy="646331"/>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es-MX" dirty="0" smtClean="0"/>
              <a:t>Ejecuta las leyes</a:t>
            </a:r>
            <a:endParaRPr lang="es-MX" dirty="0"/>
          </a:p>
          <a:p>
            <a:pPr algn="ctr"/>
            <a:endParaRPr lang="es-MX" b="1" dirty="0" smtClean="0"/>
          </a:p>
        </p:txBody>
      </p:sp>
      <p:sp>
        <p:nvSpPr>
          <p:cNvPr id="14" name="13 CuadroTexto"/>
          <p:cNvSpPr txBox="1"/>
          <p:nvPr/>
        </p:nvSpPr>
        <p:spPr>
          <a:xfrm>
            <a:off x="6228184" y="2276872"/>
            <a:ext cx="2736304" cy="1754326"/>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just"/>
            <a:r>
              <a:rPr lang="es-MX" dirty="0" smtClean="0"/>
              <a:t>Poder Supremo del Estado.</a:t>
            </a:r>
          </a:p>
          <a:p>
            <a:pPr algn="just"/>
            <a:r>
              <a:rPr lang="es-MX" dirty="0" smtClean="0"/>
              <a:t>Tiene derecho a dirigir a la comunidad y decidir sobre el uso de la fuerza pública para protegerla</a:t>
            </a:r>
            <a:endParaRPr lang="es-MX" dirty="0"/>
          </a:p>
          <a:p>
            <a:pPr algn="ctr"/>
            <a:endParaRPr lang="es-MX" b="1" dirty="0" smtClean="0"/>
          </a:p>
        </p:txBody>
      </p:sp>
      <p:sp>
        <p:nvSpPr>
          <p:cNvPr id="17" name="16 CuadroTexto"/>
          <p:cNvSpPr txBox="1"/>
          <p:nvPr/>
        </p:nvSpPr>
        <p:spPr>
          <a:xfrm>
            <a:off x="827584" y="4725144"/>
            <a:ext cx="2160240" cy="1200329"/>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s-MX" dirty="0" smtClean="0"/>
              <a:t>No prevé la existencia del Poder Judicial</a:t>
            </a:r>
            <a:endParaRPr lang="es-MX" dirty="0"/>
          </a:p>
          <a:p>
            <a:pPr algn="ctr"/>
            <a:endParaRPr lang="es-MX" b="1" dirty="0" smtClean="0"/>
          </a:p>
        </p:txBody>
      </p:sp>
      <p:sp>
        <p:nvSpPr>
          <p:cNvPr id="18" name="17 CuadroTexto"/>
          <p:cNvSpPr txBox="1"/>
          <p:nvPr/>
        </p:nvSpPr>
        <p:spPr>
          <a:xfrm>
            <a:off x="6228184" y="4077072"/>
            <a:ext cx="2736304" cy="2585323"/>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just"/>
            <a:r>
              <a:rPr lang="es-MX" dirty="0" smtClean="0"/>
              <a:t>Protege a un miembro de la sociedad de cualquier daño que le hagan quienes no pertenecen a esa sociedad; tiene derecho para declarar la guerra.</a:t>
            </a:r>
          </a:p>
          <a:p>
            <a:pPr algn="just"/>
            <a:r>
              <a:rPr lang="es-MX" dirty="0" smtClean="0"/>
              <a:t>Federativo y Ejecutivo deben estar en las mismas manos.</a:t>
            </a:r>
            <a:endParaRPr lang="es-MX" dirty="0"/>
          </a:p>
        </p:txBody>
      </p:sp>
    </p:spTree>
    <p:extLst>
      <p:ext uri="{BB962C8B-B14F-4D97-AF65-F5344CB8AC3E}">
        <p14:creationId xmlns:p14="http://schemas.microsoft.com/office/powerpoint/2010/main" val="8993198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D) </a:t>
            </a:r>
            <a:r>
              <a:rPr lang="es-MX" dirty="0" err="1" smtClean="0"/>
              <a:t>Montesquieu</a:t>
            </a:r>
            <a:r>
              <a:rPr lang="es-MX" dirty="0" smtClean="0"/>
              <a:t> (El espíritu de las leyes 1748)</a:t>
            </a:r>
            <a:endParaRPr lang="es-ES" dirty="0"/>
          </a:p>
        </p:txBody>
      </p:sp>
      <p:sp>
        <p:nvSpPr>
          <p:cNvPr id="9" name="8 Marcador de contenido"/>
          <p:cNvSpPr>
            <a:spLocks noGrp="1"/>
          </p:cNvSpPr>
          <p:nvPr>
            <p:ph sz="quarter" idx="1"/>
          </p:nvPr>
        </p:nvSpPr>
        <p:spPr/>
        <p:txBody>
          <a:bodyPr>
            <a:normAutofit fontScale="85000" lnSpcReduction="10000"/>
          </a:bodyPr>
          <a:lstStyle/>
          <a:p>
            <a:endParaRPr lang="en-US" dirty="0" smtClean="0"/>
          </a:p>
          <a:p>
            <a:r>
              <a:rPr lang="en-US" sz="3300" dirty="0" smtClean="0"/>
              <a:t>Hasta antes de Montesquieu no se </a:t>
            </a:r>
            <a:r>
              <a:rPr lang="en-US" sz="3300" dirty="0" err="1" smtClean="0"/>
              <a:t>contemplaba</a:t>
            </a:r>
            <a:r>
              <a:rPr lang="en-US" sz="3300" dirty="0" smtClean="0"/>
              <a:t> un </a:t>
            </a:r>
            <a:r>
              <a:rPr lang="en-US" sz="3300" dirty="0" err="1" smtClean="0"/>
              <a:t>Poder</a:t>
            </a:r>
            <a:r>
              <a:rPr lang="en-US" sz="3300" dirty="0" smtClean="0"/>
              <a:t> Judicial </a:t>
            </a:r>
            <a:r>
              <a:rPr lang="en-US" sz="3300" dirty="0" err="1" smtClean="0"/>
              <a:t>verdaderamente</a:t>
            </a:r>
            <a:r>
              <a:rPr lang="en-US" sz="3300" dirty="0" smtClean="0"/>
              <a:t> </a:t>
            </a:r>
            <a:r>
              <a:rPr lang="en-US" sz="3300" dirty="0" err="1" smtClean="0"/>
              <a:t>autónomo</a:t>
            </a:r>
            <a:r>
              <a:rPr lang="en-US" sz="3300" dirty="0" smtClean="0"/>
              <a:t>.</a:t>
            </a:r>
          </a:p>
          <a:p>
            <a:endParaRPr lang="es-MX" sz="900" dirty="0" smtClean="0"/>
          </a:p>
          <a:p>
            <a:pPr lvl="0" algn="just"/>
            <a:r>
              <a:rPr lang="es-ES" sz="3300" dirty="0" smtClean="0"/>
              <a:t>Pensando en una monarquía limitada, la separación enunciaba que:</a:t>
            </a:r>
          </a:p>
          <a:p>
            <a:pPr lvl="1" algn="just"/>
            <a:r>
              <a:rPr lang="es-ES" sz="3300" dirty="0" smtClean="0"/>
              <a:t> el Rey debía ejercer el poder ejecutivo.</a:t>
            </a:r>
          </a:p>
          <a:p>
            <a:pPr lvl="1" algn="just"/>
            <a:r>
              <a:rPr lang="es-ES" sz="3300" dirty="0" smtClean="0"/>
              <a:t> el Parlamento instruir, derogar o modificar leyes.</a:t>
            </a:r>
          </a:p>
          <a:p>
            <a:pPr lvl="1" algn="just"/>
            <a:r>
              <a:rPr lang="es-ES" sz="3300" dirty="0"/>
              <a:t> </a:t>
            </a:r>
            <a:r>
              <a:rPr lang="es-ES" sz="3300" dirty="0" smtClean="0"/>
              <a:t>los </a:t>
            </a:r>
            <a:r>
              <a:rPr lang="es-ES" sz="3300" dirty="0"/>
              <a:t>M</a:t>
            </a:r>
            <a:r>
              <a:rPr lang="es-ES" sz="3300" dirty="0" smtClean="0"/>
              <a:t>agistrados y Jueces debían castigar los delitos y adjudicar las disputas entre particulares.</a:t>
            </a:r>
          </a:p>
          <a:p>
            <a:pPr lvl="0" algn="just"/>
            <a:endParaRPr lang="es-E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D) </a:t>
            </a:r>
            <a:r>
              <a:rPr lang="es-MX" dirty="0" err="1" smtClean="0"/>
              <a:t>Montesquieu</a:t>
            </a:r>
            <a:r>
              <a:rPr lang="es-MX" dirty="0" smtClean="0"/>
              <a:t> (El espíritu de las leyes 1748)</a:t>
            </a:r>
            <a:endParaRPr lang="es-ES" dirty="0"/>
          </a:p>
        </p:txBody>
      </p:sp>
      <p:sp>
        <p:nvSpPr>
          <p:cNvPr id="9" name="8 Marcador de contenido"/>
          <p:cNvSpPr>
            <a:spLocks noGrp="1"/>
          </p:cNvSpPr>
          <p:nvPr>
            <p:ph sz="quarter" idx="1"/>
          </p:nvPr>
        </p:nvSpPr>
        <p:spPr/>
        <p:txBody>
          <a:bodyPr>
            <a:normAutofit fontScale="77500" lnSpcReduction="20000"/>
          </a:bodyPr>
          <a:lstStyle/>
          <a:p>
            <a:endParaRPr lang="en-US" dirty="0" smtClean="0"/>
          </a:p>
          <a:p>
            <a:pPr lvl="0" algn="ctr"/>
            <a:r>
              <a:rPr lang="es-ES" dirty="0" smtClean="0"/>
              <a:t>Implicaciones de que los Poderes no estén debidamente separados:</a:t>
            </a:r>
          </a:p>
          <a:p>
            <a:pPr lvl="0" algn="ctr"/>
            <a:endParaRPr lang="es-ES" dirty="0" smtClean="0"/>
          </a:p>
          <a:p>
            <a:pPr lvl="1" algn="just"/>
            <a:r>
              <a:rPr lang="es-ES" dirty="0" smtClean="0"/>
              <a:t>ausencia de libertad.</a:t>
            </a:r>
          </a:p>
          <a:p>
            <a:pPr lvl="1" algn="just"/>
            <a:r>
              <a:rPr lang="es-ES" dirty="0" smtClean="0"/>
              <a:t>falta de confianza</a:t>
            </a:r>
          </a:p>
          <a:p>
            <a:pPr lvl="1" algn="just"/>
            <a:r>
              <a:rPr lang="es-ES" dirty="0" smtClean="0"/>
              <a:t>el Rey o el Senado pueden hacer leyes tiránicas y/o ejecutarlas tiránicamente.</a:t>
            </a:r>
          </a:p>
          <a:p>
            <a:pPr lvl="1" algn="just"/>
            <a:r>
              <a:rPr lang="es-ES" dirty="0" smtClean="0"/>
              <a:t>Disposición arbitraria de la vida de los ciudadanos.</a:t>
            </a:r>
          </a:p>
          <a:p>
            <a:pPr lvl="1" algn="just"/>
            <a:r>
              <a:rPr lang="es-ES" dirty="0" smtClean="0"/>
              <a:t>El juez puede legislar y tener la fuerza de un opresor.</a:t>
            </a:r>
          </a:p>
          <a:p>
            <a:pPr lvl="1" algn="just">
              <a:buNone/>
            </a:pPr>
            <a:endParaRPr lang="es-ES" dirty="0" smtClean="0"/>
          </a:p>
          <a:p>
            <a:pPr lvl="1" algn="ctr">
              <a:buNone/>
            </a:pPr>
            <a:r>
              <a:rPr lang="es-ES" sz="2800" b="1" dirty="0" smtClean="0">
                <a:solidFill>
                  <a:srgbClr val="FF0000"/>
                </a:solidFill>
              </a:rPr>
              <a:t>“Todo se habría perdido si el mismo hombre, la misma corporación de próceres, la misma asamblea del pueblo ejerciera los tres poderes…”</a:t>
            </a:r>
            <a:r>
              <a:rPr lang="es-ES" sz="2800" b="1" dirty="0" smtClean="0"/>
              <a:t> (</a:t>
            </a:r>
            <a:r>
              <a:rPr lang="es-ES" sz="2800" b="1" dirty="0" err="1" smtClean="0"/>
              <a:t>Montesquieu</a:t>
            </a:r>
            <a:r>
              <a:rPr lang="es-ES" sz="2800" b="1" dirty="0" smtClean="0"/>
              <a:t>, Del Espíritu de las Leyes)</a:t>
            </a:r>
          </a:p>
          <a:p>
            <a:pPr lvl="0" algn="just"/>
            <a:endParaRPr lang="es-E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D) Hamilton y Madison </a:t>
            </a:r>
            <a:endParaRPr lang="es-ES" dirty="0"/>
          </a:p>
        </p:txBody>
      </p:sp>
      <p:sp>
        <p:nvSpPr>
          <p:cNvPr id="3" name="2 Marcador de contenido"/>
          <p:cNvSpPr>
            <a:spLocks noGrp="1"/>
          </p:cNvSpPr>
          <p:nvPr>
            <p:ph sz="quarter" idx="1"/>
          </p:nvPr>
        </p:nvSpPr>
        <p:spPr/>
        <p:txBody>
          <a:bodyPr>
            <a:normAutofit/>
          </a:bodyPr>
          <a:lstStyle/>
          <a:p>
            <a:endParaRPr lang="es-MX" dirty="0" smtClean="0"/>
          </a:p>
          <a:p>
            <a:pPr algn="just"/>
            <a:r>
              <a:rPr lang="es-ES" dirty="0" smtClean="0"/>
              <a:t>“El Federalista” es una compilación de  artículos periodísticos escritos entre 1787 y 1788 en defensa de la nueva Constitución norteamericana, primera en implementar la teoría de </a:t>
            </a:r>
            <a:r>
              <a:rPr lang="es-AR" dirty="0" smtClean="0"/>
              <a:t>división de poderes de Montesquieu y unirla a la teoría del control y equilibrio (</a:t>
            </a:r>
            <a:r>
              <a:rPr lang="es-AR" i="1" dirty="0" err="1" smtClean="0"/>
              <a:t>checks</a:t>
            </a:r>
            <a:r>
              <a:rPr lang="es-AR" i="1" dirty="0" smtClean="0"/>
              <a:t> and balances</a:t>
            </a:r>
            <a:r>
              <a:rPr lang="es-AR" dirty="0" smtClean="0"/>
              <a:t>).</a:t>
            </a:r>
            <a:endParaRPr lang="es-ES" dirty="0" smtClean="0"/>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p:txBody>
          <a:bodyPr/>
          <a:lstStyle/>
          <a:p>
            <a:endParaRPr lang="es-ES" dirty="0"/>
          </a:p>
        </p:txBody>
      </p:sp>
      <p:sp>
        <p:nvSpPr>
          <p:cNvPr id="4" name="3 Título"/>
          <p:cNvSpPr>
            <a:spLocks noGrp="1"/>
          </p:cNvSpPr>
          <p:nvPr>
            <p:ph type="title"/>
          </p:nvPr>
        </p:nvSpPr>
        <p:spPr/>
        <p:txBody>
          <a:bodyPr>
            <a:noAutofit/>
          </a:bodyPr>
          <a:lstStyle/>
          <a:p>
            <a:pPr algn="ctr"/>
            <a:r>
              <a:rPr lang="en-US" sz="6000" b="1" dirty="0" smtClean="0"/>
              <a:t>1. ESTADO</a:t>
            </a:r>
            <a:endParaRPr lang="es-ES" sz="60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 Hamilton y Madison (2 de 4)</a:t>
            </a:r>
            <a:endParaRPr lang="es-ES" dirty="0"/>
          </a:p>
        </p:txBody>
      </p:sp>
      <p:sp>
        <p:nvSpPr>
          <p:cNvPr id="3" name="2 Marcador de contenido"/>
          <p:cNvSpPr>
            <a:spLocks noGrp="1"/>
          </p:cNvSpPr>
          <p:nvPr>
            <p:ph sz="quarter" idx="1"/>
          </p:nvPr>
        </p:nvSpPr>
        <p:spPr/>
        <p:txBody>
          <a:bodyPr/>
          <a:lstStyle/>
          <a:p>
            <a:pPr algn="just"/>
            <a:endParaRPr lang="es-AR" dirty="0" smtClean="0"/>
          </a:p>
          <a:p>
            <a:pPr algn="just"/>
            <a:endParaRPr lang="es-AR" dirty="0" smtClean="0"/>
          </a:p>
          <a:p>
            <a:pPr algn="just"/>
            <a:r>
              <a:rPr lang="es-AR" dirty="0" smtClean="0"/>
              <a:t>Madison optará por definir “tiranía” como la acumulación de todos los poderes (legislativo, ejecutivo y judicial) en las mismas manos, sean éstas de uno, de pocos o de muchos, hereditarias, autonombradas o electivas.</a:t>
            </a:r>
          </a:p>
          <a:p>
            <a:endParaRPr lang="es-AR" dirty="0" smtClean="0"/>
          </a:p>
          <a:p>
            <a:endParaRPr lang="es-ES" dirty="0" smtClean="0"/>
          </a:p>
          <a:p>
            <a:endParaRPr lang="es-E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Hamilton y Madison ( 3 de 4)</a:t>
            </a:r>
            <a:endParaRPr lang="es-ES" dirty="0"/>
          </a:p>
        </p:txBody>
      </p:sp>
      <p:sp>
        <p:nvSpPr>
          <p:cNvPr id="3" name="2 Marcador de contenido"/>
          <p:cNvSpPr>
            <a:spLocks noGrp="1"/>
          </p:cNvSpPr>
          <p:nvPr>
            <p:ph sz="quarter" idx="1"/>
          </p:nvPr>
        </p:nvSpPr>
        <p:spPr/>
        <p:txBody>
          <a:bodyPr/>
          <a:lstStyle/>
          <a:p>
            <a:endParaRPr lang="en-US" dirty="0" smtClean="0"/>
          </a:p>
          <a:p>
            <a:endParaRPr lang="en-US" dirty="0" smtClean="0"/>
          </a:p>
          <a:p>
            <a:pPr algn="just"/>
            <a:r>
              <a:rPr lang="es-AR" dirty="0" smtClean="0"/>
              <a:t>Sus reflexiones indican que si bien una separación total es impracticable y que la injerencia constitucional de un poder en los otros es necesaria, cada uno de los poderes debe tener </a:t>
            </a:r>
            <a:r>
              <a:rPr lang="es-AR" i="1" dirty="0" smtClean="0"/>
              <a:t>“voluntad propia”</a:t>
            </a:r>
            <a:r>
              <a:rPr lang="es-AR" dirty="0" smtClean="0"/>
              <a:t> y la menor participación posible en el nombramiento de los integrantes de los otros. </a:t>
            </a:r>
            <a:endParaRPr lang="es-E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Hamilton y Madison… (4 de 4)</a:t>
            </a:r>
            <a:endParaRPr lang="es-ES" dirty="0"/>
          </a:p>
        </p:txBody>
      </p:sp>
      <p:sp>
        <p:nvSpPr>
          <p:cNvPr id="4" name="3 Marcador de texto"/>
          <p:cNvSpPr txBox="1">
            <a:spLocks/>
          </p:cNvSpPr>
          <p:nvPr/>
        </p:nvSpPr>
        <p:spPr>
          <a:xfrm>
            <a:off x="251520" y="2492896"/>
            <a:ext cx="2232248" cy="2664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a:normAutofit/>
          </a:bodyPr>
          <a:lstStyle/>
          <a:p>
            <a:pPr algn="just"/>
            <a:r>
              <a:rPr lang="es-ES" sz="3200" dirty="0" smtClean="0"/>
              <a:t>Visión actual de división de poderes</a:t>
            </a:r>
          </a:p>
        </p:txBody>
      </p:sp>
      <p:sp>
        <p:nvSpPr>
          <p:cNvPr id="5" name="3 Marcador de texto"/>
          <p:cNvSpPr txBox="1">
            <a:spLocks/>
          </p:cNvSpPr>
          <p:nvPr/>
        </p:nvSpPr>
        <p:spPr>
          <a:xfrm>
            <a:off x="3851920" y="2708920"/>
            <a:ext cx="3886200" cy="6400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vert="horz">
            <a:normAutofit fontScale="70000" lnSpcReduction="20000"/>
          </a:bodyPr>
          <a:lstStyle/>
          <a:p>
            <a:r>
              <a:rPr lang="es-ES" sz="3200" dirty="0" smtClean="0"/>
              <a:t>Los Poderes se dividen en Ejecutivo, Legislativo y Judicial</a:t>
            </a:r>
          </a:p>
        </p:txBody>
      </p:sp>
      <p:sp>
        <p:nvSpPr>
          <p:cNvPr id="6" name="3 Marcador de texto"/>
          <p:cNvSpPr txBox="1">
            <a:spLocks/>
          </p:cNvSpPr>
          <p:nvPr/>
        </p:nvSpPr>
        <p:spPr>
          <a:xfrm>
            <a:off x="3851920" y="3645024"/>
            <a:ext cx="3886200" cy="640080"/>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vert="horz">
            <a:normAutofit fontScale="70000" lnSpcReduction="20000"/>
          </a:bodyPr>
          <a:lstStyle/>
          <a:p>
            <a:r>
              <a:rPr lang="es-ES" sz="3200" dirty="0" smtClean="0"/>
              <a:t>Poderes autónomos pero interdependientes entre sí</a:t>
            </a:r>
          </a:p>
        </p:txBody>
      </p:sp>
      <p:sp>
        <p:nvSpPr>
          <p:cNvPr id="7" name="3 Marcador de texto"/>
          <p:cNvSpPr txBox="1">
            <a:spLocks/>
          </p:cNvSpPr>
          <p:nvPr/>
        </p:nvSpPr>
        <p:spPr>
          <a:xfrm>
            <a:off x="3851920" y="1844824"/>
            <a:ext cx="3886200" cy="64008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a:normAutofit/>
          </a:bodyPr>
          <a:lstStyle/>
          <a:p>
            <a:r>
              <a:rPr lang="es-ES" sz="3200" dirty="0" err="1" smtClean="0"/>
              <a:t>Checks</a:t>
            </a:r>
            <a:r>
              <a:rPr lang="es-ES" sz="3200" dirty="0" smtClean="0"/>
              <a:t> and balances</a:t>
            </a:r>
          </a:p>
        </p:txBody>
      </p:sp>
      <p:sp>
        <p:nvSpPr>
          <p:cNvPr id="8" name="7 Flecha derecha"/>
          <p:cNvSpPr/>
          <p:nvPr/>
        </p:nvSpPr>
        <p:spPr>
          <a:xfrm>
            <a:off x="2843808" y="2060848"/>
            <a:ext cx="8640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8 Flecha derecha"/>
          <p:cNvSpPr/>
          <p:nvPr/>
        </p:nvSpPr>
        <p:spPr>
          <a:xfrm>
            <a:off x="2843808" y="2708920"/>
            <a:ext cx="8640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0" name="9 Flecha derecha"/>
          <p:cNvSpPr/>
          <p:nvPr/>
        </p:nvSpPr>
        <p:spPr>
          <a:xfrm>
            <a:off x="2843808" y="3645024"/>
            <a:ext cx="8640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Flecha derecha"/>
          <p:cNvSpPr/>
          <p:nvPr/>
        </p:nvSpPr>
        <p:spPr>
          <a:xfrm>
            <a:off x="2915816" y="4509120"/>
            <a:ext cx="8640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3 Marcador de texto"/>
          <p:cNvSpPr txBox="1">
            <a:spLocks/>
          </p:cNvSpPr>
          <p:nvPr/>
        </p:nvSpPr>
        <p:spPr>
          <a:xfrm>
            <a:off x="3851920" y="4509120"/>
            <a:ext cx="4824536" cy="1944216"/>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vert="horz">
            <a:normAutofit fontScale="62500" lnSpcReduction="20000"/>
          </a:bodyPr>
          <a:lstStyle/>
          <a:p>
            <a:pPr algn="just"/>
            <a:r>
              <a:rPr lang="es-ES" sz="3200" dirty="0" smtClean="0"/>
              <a:t>Ejecutivo: facultad reglamentaria;</a:t>
            </a:r>
          </a:p>
          <a:p>
            <a:pPr algn="just"/>
            <a:r>
              <a:rPr lang="es-ES" sz="3200" dirty="0" smtClean="0"/>
              <a:t> </a:t>
            </a:r>
          </a:p>
          <a:p>
            <a:pPr algn="just"/>
            <a:r>
              <a:rPr lang="es-ES" sz="3200" dirty="0" smtClean="0"/>
              <a:t>Legislativo: control del Ejecutivo; rendición de cuentas.</a:t>
            </a:r>
          </a:p>
          <a:p>
            <a:pPr algn="just"/>
            <a:endParaRPr lang="es-ES" sz="3200" dirty="0" smtClean="0"/>
          </a:p>
          <a:p>
            <a:pPr algn="just"/>
            <a:r>
              <a:rPr lang="es-ES" sz="3200" dirty="0" smtClean="0"/>
              <a:t>Judicial: labor jurisdiccional; control constitucional</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Hamilton y Madison… (4 de 4)</a:t>
            </a:r>
            <a:endParaRPr lang="es-ES" dirty="0"/>
          </a:p>
        </p:txBody>
      </p:sp>
      <p:sp>
        <p:nvSpPr>
          <p:cNvPr id="3" name="2 Marcador de contenido"/>
          <p:cNvSpPr>
            <a:spLocks noGrp="1"/>
          </p:cNvSpPr>
          <p:nvPr>
            <p:ph sz="quarter" idx="1"/>
          </p:nvPr>
        </p:nvSpPr>
        <p:spPr/>
        <p:txBody>
          <a:bodyPr>
            <a:normAutofit lnSpcReduction="10000"/>
          </a:bodyPr>
          <a:lstStyle/>
          <a:p>
            <a:endParaRPr lang="en-US" dirty="0" smtClean="0"/>
          </a:p>
          <a:p>
            <a:pPr algn="just"/>
            <a:r>
              <a:rPr lang="es-AR" dirty="0" smtClean="0"/>
              <a:t>Los autores plantean la máxima que caracterizará a Estados Unidos como la nación democrática por excelencia: </a:t>
            </a:r>
          </a:p>
          <a:p>
            <a:pPr algn="just"/>
            <a:endParaRPr lang="es-AR" i="1" dirty="0"/>
          </a:p>
          <a:p>
            <a:pPr algn="just"/>
            <a:r>
              <a:rPr lang="es-AR" i="1" dirty="0" smtClean="0"/>
              <a:t>“Todos los nombramientos para la magistratura suprema, del ejecutivo, el legislativo y el judicial, procediesen del mismo origen, o sea del pueblo, por conductos que fueran absolutamente independientes entre sí.” </a:t>
            </a:r>
            <a:endParaRPr lang="es-ES" i="1" dirty="0" smtClean="0"/>
          </a:p>
          <a:p>
            <a:endParaRPr lang="es-E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 Juan Linz</a:t>
            </a:r>
            <a:endParaRPr lang="es-ES" dirty="0"/>
          </a:p>
        </p:txBody>
      </p:sp>
      <p:sp>
        <p:nvSpPr>
          <p:cNvPr id="5" name="4 Marcador de contenido"/>
          <p:cNvSpPr>
            <a:spLocks noGrp="1"/>
          </p:cNvSpPr>
          <p:nvPr>
            <p:ph sz="quarter" idx="2"/>
          </p:nvPr>
        </p:nvSpPr>
        <p:spPr>
          <a:xfrm>
            <a:off x="251520" y="2564904"/>
            <a:ext cx="4464496" cy="3582888"/>
          </a:xfrm>
        </p:spPr>
        <p:txBody>
          <a:bodyPr>
            <a:noAutofit/>
          </a:bodyPr>
          <a:lstStyle/>
          <a:p>
            <a:pPr algn="just">
              <a:spcBef>
                <a:spcPts val="0"/>
              </a:spcBef>
            </a:pPr>
            <a:r>
              <a:rPr lang="es-ES" sz="2000" dirty="0" smtClean="0"/>
              <a:t>Institucionaliza la colaboración entre el poder ejecutivo y el legislativo.</a:t>
            </a:r>
          </a:p>
          <a:p>
            <a:pPr algn="just">
              <a:spcBef>
                <a:spcPts val="0"/>
              </a:spcBef>
            </a:pPr>
            <a:endParaRPr lang="es-ES" sz="2000" dirty="0" smtClean="0"/>
          </a:p>
          <a:p>
            <a:pPr algn="just">
              <a:spcBef>
                <a:spcPts val="0"/>
              </a:spcBef>
            </a:pPr>
            <a:r>
              <a:rPr lang="es-ES" sz="2000" dirty="0" smtClean="0"/>
              <a:t>Supremacía política en los asuntos del gobierno por parte del poder legislativo.</a:t>
            </a:r>
          </a:p>
          <a:p>
            <a:pPr algn="just">
              <a:spcBef>
                <a:spcPts val="0"/>
              </a:spcBef>
            </a:pPr>
            <a:endParaRPr lang="es-ES" sz="2000" dirty="0" smtClean="0"/>
          </a:p>
          <a:p>
            <a:pPr algn="just">
              <a:spcBef>
                <a:spcPts val="0"/>
              </a:spcBef>
            </a:pPr>
            <a:r>
              <a:rPr lang="es-ES" sz="2000" dirty="0" smtClean="0"/>
              <a:t>El poder ejecutivo tiene una organización dual: se cuenta con un jefe de Gobierno y con un jefe de Estado.</a:t>
            </a:r>
          </a:p>
          <a:p>
            <a:pPr algn="just">
              <a:spcBef>
                <a:spcPts val="0"/>
              </a:spcBef>
            </a:pPr>
            <a:r>
              <a:rPr lang="es-ES" sz="2000" dirty="0" smtClean="0"/>
              <a:t>Se pueden formar coaliciones de gobierno.</a:t>
            </a:r>
          </a:p>
        </p:txBody>
      </p:sp>
      <p:sp>
        <p:nvSpPr>
          <p:cNvPr id="7" name="6 Marcador de contenido"/>
          <p:cNvSpPr>
            <a:spLocks noGrp="1"/>
          </p:cNvSpPr>
          <p:nvPr>
            <p:ph sz="quarter" idx="4"/>
          </p:nvPr>
        </p:nvSpPr>
        <p:spPr>
          <a:xfrm>
            <a:off x="4800600" y="2438400"/>
            <a:ext cx="3886200" cy="4086944"/>
          </a:xfrm>
        </p:spPr>
        <p:txBody>
          <a:bodyPr>
            <a:normAutofit lnSpcReduction="10000"/>
          </a:bodyPr>
          <a:lstStyle/>
          <a:p>
            <a:pPr algn="just">
              <a:spcBef>
                <a:spcPts val="0"/>
              </a:spcBef>
            </a:pPr>
            <a:r>
              <a:rPr lang="es-ES" sz="2200" dirty="0" smtClean="0"/>
              <a:t>Preponderancia del poder ejecutivo frente al legislativo y el judicial. </a:t>
            </a:r>
          </a:p>
          <a:p>
            <a:pPr algn="just">
              <a:spcBef>
                <a:spcPts val="0"/>
              </a:spcBef>
            </a:pPr>
            <a:endParaRPr lang="es-ES" sz="2200" dirty="0" smtClean="0"/>
          </a:p>
          <a:p>
            <a:pPr algn="just">
              <a:spcBef>
                <a:spcPts val="0"/>
              </a:spcBef>
            </a:pPr>
            <a:r>
              <a:rPr lang="es-ES" sz="2200" dirty="0" smtClean="0"/>
              <a:t>El poder ejecutivo es unitario y tiene libertad para elegir a su gabinete.</a:t>
            </a:r>
          </a:p>
          <a:p>
            <a:pPr algn="just">
              <a:spcBef>
                <a:spcPts val="0"/>
              </a:spcBef>
            </a:pPr>
            <a:endParaRPr lang="es-ES" sz="2200" dirty="0" smtClean="0"/>
          </a:p>
          <a:p>
            <a:pPr algn="just">
              <a:spcBef>
                <a:spcPts val="0"/>
              </a:spcBef>
            </a:pPr>
            <a:r>
              <a:rPr lang="es-ES" sz="2200" dirty="0" smtClean="0"/>
              <a:t>Es elegido por voto directo y popular.</a:t>
            </a:r>
          </a:p>
          <a:p>
            <a:pPr algn="just">
              <a:spcBef>
                <a:spcPts val="0"/>
              </a:spcBef>
              <a:buNone/>
            </a:pPr>
            <a:endParaRPr lang="es-ES" sz="2200" dirty="0" smtClean="0"/>
          </a:p>
          <a:p>
            <a:pPr algn="just">
              <a:spcBef>
                <a:spcPts val="0"/>
              </a:spcBef>
            </a:pPr>
            <a:r>
              <a:rPr lang="es-ES" sz="2200" dirty="0" smtClean="0"/>
              <a:t>Se pueden formar coaliciones electorales</a:t>
            </a:r>
          </a:p>
          <a:p>
            <a:endParaRPr lang="es-ES" dirty="0" smtClean="0"/>
          </a:p>
          <a:p>
            <a:endParaRPr lang="es-ES" dirty="0"/>
          </a:p>
        </p:txBody>
      </p:sp>
      <p:sp>
        <p:nvSpPr>
          <p:cNvPr id="4" name="3 Marcador de texto"/>
          <p:cNvSpPr>
            <a:spLocks noGrp="1"/>
          </p:cNvSpPr>
          <p:nvPr>
            <p:ph type="body" sz="quarter" idx="1"/>
          </p:nvPr>
        </p:nvSpPr>
        <p:spPr>
          <a:xfrm>
            <a:off x="609600" y="1780808"/>
            <a:ext cx="3886200" cy="640080"/>
          </a:xfrm>
        </p:spPr>
        <p:txBody>
          <a:bodyPr/>
          <a:lstStyle/>
          <a:p>
            <a:r>
              <a:rPr lang="en-US" dirty="0" err="1" smtClean="0"/>
              <a:t>Régimen</a:t>
            </a:r>
            <a:r>
              <a:rPr lang="en-US" dirty="0" smtClean="0"/>
              <a:t> </a:t>
            </a:r>
            <a:r>
              <a:rPr lang="en-US" dirty="0" err="1" smtClean="0"/>
              <a:t>Parlamentario</a:t>
            </a:r>
            <a:endParaRPr lang="es-ES" dirty="0"/>
          </a:p>
        </p:txBody>
      </p:sp>
      <p:sp>
        <p:nvSpPr>
          <p:cNvPr id="6" name="5 Marcador de texto"/>
          <p:cNvSpPr>
            <a:spLocks noGrp="1"/>
          </p:cNvSpPr>
          <p:nvPr>
            <p:ph type="body" sz="quarter" idx="3"/>
          </p:nvPr>
        </p:nvSpPr>
        <p:spPr/>
        <p:txBody>
          <a:bodyPr/>
          <a:lstStyle/>
          <a:p>
            <a:r>
              <a:rPr lang="en-US" dirty="0" err="1" smtClean="0"/>
              <a:t>Régimen</a:t>
            </a:r>
            <a:r>
              <a:rPr lang="en-US" dirty="0" smtClean="0"/>
              <a:t> </a:t>
            </a:r>
            <a:r>
              <a:rPr lang="en-US" dirty="0" err="1" smtClean="0"/>
              <a:t>Presidencial</a:t>
            </a:r>
            <a:endParaRPr lang="es-E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Título"/>
          <p:cNvSpPr>
            <a:spLocks noGrp="1"/>
          </p:cNvSpPr>
          <p:nvPr>
            <p:ph type="title"/>
          </p:nvPr>
        </p:nvSpPr>
        <p:spPr/>
        <p:txBody>
          <a:bodyPr/>
          <a:lstStyle/>
          <a:p>
            <a:pPr algn="ctr"/>
            <a:r>
              <a:rPr lang="es-MX" dirty="0" smtClean="0"/>
              <a:t>E) Juan Linz (2 de 7)</a:t>
            </a:r>
            <a:endParaRPr lang="es-ES" dirty="0"/>
          </a:p>
        </p:txBody>
      </p:sp>
      <p:sp>
        <p:nvSpPr>
          <p:cNvPr id="11" name="10 Marcador de contenido"/>
          <p:cNvSpPr>
            <a:spLocks noGrp="1"/>
          </p:cNvSpPr>
          <p:nvPr>
            <p:ph sz="quarter" idx="1"/>
          </p:nvPr>
        </p:nvSpPr>
        <p:spPr/>
        <p:txBody>
          <a:bodyPr numCol="1">
            <a:normAutofit/>
          </a:bodyPr>
          <a:lstStyle/>
          <a:p>
            <a:pPr algn="ctr"/>
            <a:r>
              <a:rPr lang="es-ES" b="1" dirty="0" smtClean="0"/>
              <a:t>Régimen </a:t>
            </a:r>
            <a:r>
              <a:rPr lang="es-ES" b="1" dirty="0" err="1" smtClean="0"/>
              <a:t>semipresidencialista</a:t>
            </a:r>
            <a:endParaRPr lang="es-ES" b="1" dirty="0" smtClean="0"/>
          </a:p>
          <a:p>
            <a:pPr algn="just">
              <a:buNone/>
            </a:pPr>
            <a:r>
              <a:rPr lang="es-ES" b="1" dirty="0" smtClean="0"/>
              <a:t>	</a:t>
            </a:r>
            <a:r>
              <a:rPr lang="es-ES" sz="2200" dirty="0" smtClean="0"/>
              <a:t>El presidente es elegido mediante el voto popular, pero éste nombra a un jefe de Gabinete o a un Primer Ministro según sea el caso,  que será el jefe de gobierno, el primer ministro y el gabinete dependen de la asamblea y el presidente tiene poderes políticos significativos, como la facultad de disolver al parlamento.</a:t>
            </a:r>
          </a:p>
          <a:p>
            <a:endParaRPr lang="es-ES" dirty="0"/>
          </a:p>
        </p:txBody>
      </p:sp>
      <p:cxnSp>
        <p:nvCxnSpPr>
          <p:cNvPr id="5" name="4 Conector recto"/>
          <p:cNvCxnSpPr/>
          <p:nvPr/>
        </p:nvCxnSpPr>
        <p:spPr>
          <a:xfrm>
            <a:off x="755576" y="5661248"/>
            <a:ext cx="74168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755576" y="5085184"/>
            <a:ext cx="0" cy="115212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a:off x="4716016" y="5085184"/>
            <a:ext cx="0" cy="11521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8172400" y="5085184"/>
            <a:ext cx="0" cy="1152128"/>
          </a:xfrm>
          <a:prstGeom prst="line">
            <a:avLst/>
          </a:prstGeom>
        </p:spPr>
        <p:style>
          <a:lnRef idx="1">
            <a:schemeClr val="accent1"/>
          </a:lnRef>
          <a:fillRef idx="0">
            <a:schemeClr val="accent1"/>
          </a:fillRef>
          <a:effectRef idx="0">
            <a:schemeClr val="accent1"/>
          </a:effectRef>
          <a:fontRef idx="minor">
            <a:schemeClr val="tx1"/>
          </a:fontRef>
        </p:style>
      </p:cxnSp>
      <p:sp>
        <p:nvSpPr>
          <p:cNvPr id="14" name="3 Marcador de texto"/>
          <p:cNvSpPr txBox="1">
            <a:spLocks/>
          </p:cNvSpPr>
          <p:nvPr/>
        </p:nvSpPr>
        <p:spPr>
          <a:xfrm>
            <a:off x="1259632" y="5733256"/>
            <a:ext cx="3168352" cy="640080"/>
          </a:xfrm>
          <a:prstGeom prst="rect">
            <a:avLst/>
          </a:prstGeom>
        </p:spPr>
        <p:txBody>
          <a:bodyPr vert="horz">
            <a:normAutofit fontScale="92500"/>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tabLst/>
              <a:defRPr/>
            </a:pPr>
            <a:r>
              <a:rPr kumimoji="0" lang="en-US" sz="2900" b="0" i="0" u="none" strike="noStrike" kern="1200" cap="none" spc="0" normalizeH="0" baseline="0" noProof="0" dirty="0" err="1" smtClean="0">
                <a:ln>
                  <a:noFill/>
                </a:ln>
                <a:solidFill>
                  <a:srgbClr val="FFC000"/>
                </a:solidFill>
                <a:effectLst/>
                <a:uLnTx/>
                <a:uFillTx/>
                <a:latin typeface="+mn-lt"/>
                <a:ea typeface="+mn-ea"/>
                <a:cs typeface="+mn-cs"/>
              </a:rPr>
              <a:t>Semipresidencialismo</a:t>
            </a:r>
            <a:endParaRPr kumimoji="0" lang="es-ES" sz="2900" b="0" i="0" u="none" strike="noStrike" kern="1200" cap="none" spc="0" normalizeH="0" baseline="0" noProof="0" dirty="0">
              <a:ln>
                <a:noFill/>
              </a:ln>
              <a:solidFill>
                <a:srgbClr val="FFC000"/>
              </a:solidFill>
              <a:effectLst/>
              <a:uLnTx/>
              <a:uFillTx/>
              <a:latin typeface="+mn-lt"/>
              <a:ea typeface="+mn-ea"/>
              <a:cs typeface="+mn-cs"/>
            </a:endParaRPr>
          </a:p>
        </p:txBody>
      </p:sp>
      <p:sp>
        <p:nvSpPr>
          <p:cNvPr id="15" name="3 Marcador de texto"/>
          <p:cNvSpPr txBox="1">
            <a:spLocks/>
          </p:cNvSpPr>
          <p:nvPr/>
        </p:nvSpPr>
        <p:spPr>
          <a:xfrm>
            <a:off x="179512" y="3789040"/>
            <a:ext cx="432048" cy="2852936"/>
          </a:xfrm>
          <a:prstGeom prst="rect">
            <a:avLst/>
          </a:prstGeom>
        </p:spPr>
        <p:txBody>
          <a:bodyPr vert="horz">
            <a:normAutofit fontScale="32500" lnSpcReduction="20000"/>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4200" b="1" i="0" u="none" strike="noStrike" kern="1200" cap="none" spc="0" normalizeH="0" baseline="0" noProof="0" dirty="0" smtClean="0">
                <a:ln>
                  <a:noFill/>
                </a:ln>
                <a:solidFill>
                  <a:srgbClr val="FF0000"/>
                </a:solidFill>
                <a:effectLst/>
                <a:uLnTx/>
                <a:uFillTx/>
                <a:latin typeface="+mn-lt"/>
                <a:ea typeface="+mn-ea"/>
                <a:cs typeface="+mn-cs"/>
              </a:rPr>
              <a:t>PRESIDENCIALISMO</a:t>
            </a:r>
            <a:endParaRPr lang="en-US" sz="4200" b="1" dirty="0" smtClean="0">
              <a:solidFill>
                <a:srgbClr val="FF0000"/>
              </a:solidFill>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endParaRPr kumimoji="0" lang="es-ES" sz="2900" b="0" i="0" u="none" strike="noStrike" kern="1200" cap="none" spc="0" normalizeH="0" baseline="0" noProof="0" dirty="0">
              <a:ln>
                <a:noFill/>
              </a:ln>
              <a:solidFill>
                <a:schemeClr val="tx1"/>
              </a:solidFill>
              <a:effectLst/>
              <a:uLnTx/>
              <a:uFillTx/>
              <a:latin typeface="+mn-lt"/>
              <a:ea typeface="+mn-ea"/>
              <a:cs typeface="+mn-cs"/>
            </a:endParaRPr>
          </a:p>
        </p:txBody>
      </p:sp>
      <p:sp>
        <p:nvSpPr>
          <p:cNvPr id="17" name="3 Marcador de texto"/>
          <p:cNvSpPr txBox="1">
            <a:spLocks/>
          </p:cNvSpPr>
          <p:nvPr/>
        </p:nvSpPr>
        <p:spPr>
          <a:xfrm>
            <a:off x="4788024" y="5733256"/>
            <a:ext cx="3168352" cy="640080"/>
          </a:xfrm>
          <a:prstGeom prst="rect">
            <a:avLst/>
          </a:prstGeom>
        </p:spPr>
        <p:txBody>
          <a:bodyPr vert="horz">
            <a:normAutofit fontScale="92500"/>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tabLst/>
              <a:defRPr/>
            </a:pPr>
            <a:r>
              <a:rPr kumimoji="0" lang="en-US" sz="2900" b="0" i="0" u="none" strike="noStrike" kern="1200" cap="none" spc="0" normalizeH="0" baseline="0" noProof="0" dirty="0" err="1" smtClean="0">
                <a:ln>
                  <a:noFill/>
                </a:ln>
                <a:solidFill>
                  <a:schemeClr val="accent4">
                    <a:lumMod val="75000"/>
                  </a:schemeClr>
                </a:solidFill>
                <a:effectLst/>
                <a:uLnTx/>
                <a:uFillTx/>
                <a:latin typeface="+mn-lt"/>
                <a:ea typeface="+mn-ea"/>
                <a:cs typeface="+mn-cs"/>
              </a:rPr>
              <a:t>Semiparlamentarismo</a:t>
            </a:r>
            <a:endParaRPr kumimoji="0" lang="es-ES" sz="2900" b="0" i="0" u="none" strike="noStrike" kern="1200" cap="none" spc="0" normalizeH="0" baseline="0" noProof="0" dirty="0">
              <a:ln>
                <a:noFill/>
              </a:ln>
              <a:solidFill>
                <a:schemeClr val="accent4">
                  <a:lumMod val="75000"/>
                </a:schemeClr>
              </a:solidFill>
              <a:effectLst/>
              <a:uLnTx/>
              <a:uFillTx/>
              <a:latin typeface="+mn-lt"/>
              <a:ea typeface="+mn-ea"/>
              <a:cs typeface="+mn-cs"/>
            </a:endParaRPr>
          </a:p>
        </p:txBody>
      </p:sp>
      <p:sp>
        <p:nvSpPr>
          <p:cNvPr id="18" name="3 Marcador de texto"/>
          <p:cNvSpPr txBox="1">
            <a:spLocks/>
          </p:cNvSpPr>
          <p:nvPr/>
        </p:nvSpPr>
        <p:spPr>
          <a:xfrm>
            <a:off x="331912" y="3941440"/>
            <a:ext cx="432048" cy="2852936"/>
          </a:xfrm>
          <a:prstGeom prst="rect">
            <a:avLst/>
          </a:prstGeom>
        </p:spPr>
        <p:txBody>
          <a:bodyPr vert="horz">
            <a:normAutofit/>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endParaRPr kumimoji="0" lang="es-ES" sz="2900" b="0" i="0" u="none" strike="noStrike" kern="1200" cap="none" spc="0" normalizeH="0" baseline="0" noProof="0" dirty="0">
              <a:ln>
                <a:noFill/>
              </a:ln>
              <a:solidFill>
                <a:schemeClr val="tx1"/>
              </a:solidFill>
              <a:effectLst/>
              <a:uLnTx/>
              <a:uFillTx/>
              <a:latin typeface="+mn-lt"/>
              <a:ea typeface="+mn-ea"/>
              <a:cs typeface="+mn-cs"/>
            </a:endParaRPr>
          </a:p>
        </p:txBody>
      </p:sp>
      <p:sp>
        <p:nvSpPr>
          <p:cNvPr id="20" name="3 Marcador de texto"/>
          <p:cNvSpPr txBox="1">
            <a:spLocks/>
          </p:cNvSpPr>
          <p:nvPr/>
        </p:nvSpPr>
        <p:spPr>
          <a:xfrm>
            <a:off x="8028384" y="3789040"/>
            <a:ext cx="432048" cy="2852936"/>
          </a:xfrm>
          <a:prstGeom prst="rect">
            <a:avLst/>
          </a:prstGeom>
        </p:spPr>
        <p:txBody>
          <a:bodyPr vert="horz">
            <a:normAutofit fontScale="32500" lnSpcReduction="20000"/>
          </a:bodyPr>
          <a:lstStyle/>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r>
              <a:rPr kumimoji="0" lang="en-US" sz="4200" b="1" i="0" u="none" strike="noStrike" kern="1200" cap="none" spc="0" normalizeH="0" baseline="0" noProof="0" dirty="0" smtClean="0">
                <a:ln>
                  <a:noFill/>
                </a:ln>
                <a:solidFill>
                  <a:schemeClr val="accent3">
                    <a:lumMod val="50000"/>
                  </a:schemeClr>
                </a:solidFill>
                <a:effectLst/>
                <a:uLnTx/>
                <a:uFillTx/>
                <a:latin typeface="+mn-lt"/>
                <a:ea typeface="+mn-ea"/>
                <a:cs typeface="+mn-cs"/>
              </a:rPr>
              <a:t>PARLAMENTARISMO</a:t>
            </a:r>
            <a:endParaRPr lang="en-US" sz="4200" b="1" dirty="0" smtClean="0">
              <a:solidFill>
                <a:schemeClr val="accent3">
                  <a:lumMod val="50000"/>
                </a:schemeClr>
              </a:solidFill>
            </a:endParaRPr>
          </a:p>
          <a:p>
            <a:pPr marL="320040" marR="0" lvl="0" indent="-320040" algn="l" defTabSz="914400" rtl="0" eaLnBrk="1" fontAlgn="auto" latinLnBrk="0" hangingPunct="1">
              <a:lnSpc>
                <a:spcPct val="100000"/>
              </a:lnSpc>
              <a:spcBef>
                <a:spcPts val="700"/>
              </a:spcBef>
              <a:spcAft>
                <a:spcPts val="0"/>
              </a:spcAft>
              <a:buClr>
                <a:schemeClr val="accent2"/>
              </a:buClr>
              <a:buSzPct val="60000"/>
              <a:buFont typeface="Wingdings"/>
              <a:buChar char=""/>
              <a:tabLst/>
              <a:defRPr/>
            </a:pPr>
            <a:endParaRPr kumimoji="0" lang="es-ES" sz="29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 Juan Linz (3 de 7)</a:t>
            </a:r>
            <a:endParaRPr lang="es-ES" dirty="0"/>
          </a:p>
        </p:txBody>
      </p:sp>
      <p:sp>
        <p:nvSpPr>
          <p:cNvPr id="3" name="2 Marcador de contenido"/>
          <p:cNvSpPr>
            <a:spLocks noGrp="1"/>
          </p:cNvSpPr>
          <p:nvPr>
            <p:ph sz="quarter" idx="1"/>
          </p:nvPr>
        </p:nvSpPr>
        <p:spPr/>
        <p:txBody>
          <a:bodyPr/>
          <a:lstStyle/>
          <a:p>
            <a:pPr algn="just"/>
            <a:endParaRPr lang="es-ES" dirty="0" smtClean="0"/>
          </a:p>
          <a:p>
            <a:pPr algn="just"/>
            <a:endParaRPr lang="es-ES" dirty="0" smtClean="0"/>
          </a:p>
          <a:p>
            <a:pPr algn="just"/>
            <a:r>
              <a:rPr lang="es-ES" dirty="0" smtClean="0"/>
              <a:t>Linz destaca un cierto rol negativo del presidencialismo en América Latina como causante del derrumbe de las democracias y como elemento que dificulta la transición y consolidación de la misma.</a:t>
            </a:r>
          </a:p>
          <a:p>
            <a:endParaRPr lang="es-E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 Juan Linz (4 de 7)</a:t>
            </a:r>
            <a:endParaRPr lang="es-ES" dirty="0"/>
          </a:p>
        </p:txBody>
      </p:sp>
      <p:sp>
        <p:nvSpPr>
          <p:cNvPr id="3" name="2 Marcador de contenido"/>
          <p:cNvSpPr>
            <a:spLocks noGrp="1"/>
          </p:cNvSpPr>
          <p:nvPr>
            <p:ph sz="quarter" idx="1"/>
          </p:nvPr>
        </p:nvSpPr>
        <p:spPr/>
        <p:txBody>
          <a:bodyPr>
            <a:normAutofit fontScale="85000" lnSpcReduction="20000"/>
          </a:bodyPr>
          <a:lstStyle/>
          <a:p>
            <a:pPr marL="514350" indent="-514350" algn="just">
              <a:buNone/>
            </a:pPr>
            <a:r>
              <a:rPr lang="es-ES" dirty="0" smtClean="0"/>
              <a:t>Considera </a:t>
            </a:r>
            <a:r>
              <a:rPr lang="es-ES" dirty="0"/>
              <a:t>que el parlamentarismo </a:t>
            </a:r>
            <a:r>
              <a:rPr lang="es-ES" dirty="0" smtClean="0"/>
              <a:t>fomenta </a:t>
            </a:r>
            <a:r>
              <a:rPr lang="es-ES" dirty="0"/>
              <a:t>y fortalece </a:t>
            </a:r>
            <a:r>
              <a:rPr lang="es-ES" dirty="0" smtClean="0"/>
              <a:t>la democracia por los siguientes motivos:</a:t>
            </a:r>
          </a:p>
          <a:p>
            <a:pPr marL="514350" indent="-514350" algn="just">
              <a:buNone/>
            </a:pPr>
            <a:endParaRPr lang="es-ES" dirty="0"/>
          </a:p>
          <a:p>
            <a:pPr marL="514350" indent="-514350" algn="just">
              <a:buNone/>
            </a:pPr>
            <a:r>
              <a:rPr lang="es-ES" dirty="0" smtClean="0"/>
              <a:t>a) Bajo el régimen presidencial, el mandatario  goza de legitimidad al ser electo por voto popular. Por el contario, en el sistema parlamentario el primer ministro no siempre es elegido por voto popular directo.</a:t>
            </a:r>
          </a:p>
          <a:p>
            <a:pPr marL="514350" indent="-514350" algn="just">
              <a:buNone/>
            </a:pPr>
            <a:endParaRPr lang="es-ES" dirty="0" smtClean="0"/>
          </a:p>
          <a:p>
            <a:pPr marL="514350" indent="-514350" algn="just">
              <a:buNone/>
            </a:pPr>
            <a:r>
              <a:rPr lang="es-ES" dirty="0" smtClean="0"/>
              <a:t>b) Al tener periodos fijos de gobierno, el presidencialismo es más rígido que el parlamentarismo, donde, al no tener periodos fijos de gestión, los encargados del parlamento están sujetos a la confianza de la asamblea, lo que implica mayor flexibilidad en su gestión.</a:t>
            </a:r>
          </a:p>
          <a:p>
            <a:pPr marL="514350" indent="-514350" algn="just">
              <a:buFont typeface="Wingdings"/>
              <a:buAutoNum type="alphaLcParenR"/>
            </a:pPr>
            <a:endParaRPr lang="es-ES" dirty="0" smtClean="0"/>
          </a:p>
          <a:p>
            <a:pPr marL="514350" indent="-514350" algn="just">
              <a:buAutoNum type="alphaLcParenR"/>
            </a:pPr>
            <a:endParaRPr lang="es-ES" dirty="0" smtClean="0"/>
          </a:p>
          <a:p>
            <a:endParaRPr lang="es-E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 Juan Linz (5 de 7)</a:t>
            </a:r>
            <a:endParaRPr lang="es-ES" dirty="0"/>
          </a:p>
        </p:txBody>
      </p:sp>
      <p:sp>
        <p:nvSpPr>
          <p:cNvPr id="3" name="2 Marcador de contenido"/>
          <p:cNvSpPr>
            <a:spLocks noGrp="1"/>
          </p:cNvSpPr>
          <p:nvPr>
            <p:ph sz="quarter" idx="1"/>
          </p:nvPr>
        </p:nvSpPr>
        <p:spPr/>
        <p:txBody>
          <a:bodyPr>
            <a:normAutofit lnSpcReduction="10000"/>
          </a:bodyPr>
          <a:lstStyle/>
          <a:p>
            <a:pPr algn="just">
              <a:buNone/>
            </a:pPr>
            <a:r>
              <a:rPr lang="es-ES" dirty="0" smtClean="0"/>
              <a:t>c) En el presidencialismo es complicado remover a un presidente de su cargo, aunque sea incapaz, y caso contrario, de ser un presidente benéfico para el puesto, la mayoría de las constituciones prohíben repetir la gestión, lo que afecta a la democracia en ambos casos.</a:t>
            </a:r>
          </a:p>
          <a:p>
            <a:pPr algn="just">
              <a:buNone/>
            </a:pPr>
            <a:endParaRPr lang="es-ES" dirty="0"/>
          </a:p>
          <a:p>
            <a:pPr algn="just">
              <a:buNone/>
            </a:pPr>
            <a:r>
              <a:rPr lang="es-ES" dirty="0" smtClean="0"/>
              <a:t> d) En cambio, bajo el régimen parlamentario, los funcionarios pueden variar su tiempo en  funciones, siempre que la asamblea lo permita.</a:t>
            </a:r>
          </a:p>
          <a:p>
            <a:endParaRPr lang="es-E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 Juan Linz (6 de 7)</a:t>
            </a:r>
            <a:endParaRPr lang="es-ES" dirty="0"/>
          </a:p>
        </p:txBody>
      </p:sp>
      <p:sp>
        <p:nvSpPr>
          <p:cNvPr id="3" name="2 Marcador de contenido"/>
          <p:cNvSpPr>
            <a:spLocks noGrp="1"/>
          </p:cNvSpPr>
          <p:nvPr>
            <p:ph sz="quarter" idx="1"/>
          </p:nvPr>
        </p:nvSpPr>
        <p:spPr/>
        <p:txBody>
          <a:bodyPr>
            <a:normAutofit fontScale="85000" lnSpcReduction="20000"/>
          </a:bodyPr>
          <a:lstStyle/>
          <a:p>
            <a:pPr algn="just">
              <a:buNone/>
            </a:pPr>
            <a:endParaRPr lang="es-ES" dirty="0" smtClean="0"/>
          </a:p>
          <a:p>
            <a:pPr algn="just">
              <a:buNone/>
            </a:pPr>
            <a:r>
              <a:rPr lang="es-ES" dirty="0" smtClean="0"/>
              <a:t>d) La elección popular directa del presidente le hace pensar al mandatario que no necesita formar coaliciones. Bajo el régimen parlamentario, dado que el primer ministro tiene la facultad de diluir al parlamento, es más probable que la coalición gobernante se dé. Una coalición gobernante agrega poder y estabilidad al régimen.</a:t>
            </a:r>
          </a:p>
          <a:p>
            <a:pPr algn="just">
              <a:buNone/>
            </a:pPr>
            <a:endParaRPr lang="es-ES" dirty="0" smtClean="0"/>
          </a:p>
          <a:p>
            <a:pPr algn="just">
              <a:buNone/>
            </a:pPr>
            <a:r>
              <a:rPr lang="es-ES" dirty="0" smtClean="0"/>
              <a:t>Linz asegura que la mayoría de los países con democracias estables forman parte de los regímenes parlamentarios, su propuesta es que los regímenes presidenciales deben cambiarse por sistemas parlamentarios</a:t>
            </a:r>
            <a:r>
              <a:rPr lang="es-MX" dirty="0" smtClean="0"/>
              <a:t>; especialmente porque éstos favorecen y fortalecen la democracia.</a:t>
            </a:r>
          </a:p>
          <a:p>
            <a:pPr algn="just">
              <a:buNone/>
            </a:pPr>
            <a:endParaRPr lang="es-ES" dirty="0" smtClean="0"/>
          </a:p>
          <a:p>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p:txBody>
          <a:bodyPr>
            <a:normAutofit/>
          </a:bodyPr>
          <a:lstStyle/>
          <a:p>
            <a:endParaRPr lang="es-ES" sz="4000" dirty="0"/>
          </a:p>
        </p:txBody>
      </p:sp>
      <p:sp>
        <p:nvSpPr>
          <p:cNvPr id="4" name="3 Título"/>
          <p:cNvSpPr>
            <a:spLocks noGrp="1"/>
          </p:cNvSpPr>
          <p:nvPr>
            <p:ph type="title"/>
          </p:nvPr>
        </p:nvSpPr>
        <p:spPr/>
        <p:txBody>
          <a:bodyPr>
            <a:noAutofit/>
          </a:bodyPr>
          <a:lstStyle/>
          <a:p>
            <a:r>
              <a:rPr lang="en-US" sz="4000" dirty="0" smtClean="0"/>
              <a:t>1.1 </a:t>
            </a:r>
            <a:r>
              <a:rPr lang="en-US" sz="4000" dirty="0" err="1" smtClean="0"/>
              <a:t>Concepto</a:t>
            </a:r>
            <a:r>
              <a:rPr lang="en-US" sz="4000" dirty="0" smtClean="0"/>
              <a:t> de Estado</a:t>
            </a:r>
            <a:endParaRPr lang="es-ES" sz="40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 Juan Linz (7 de 7)</a:t>
            </a:r>
            <a:endParaRPr lang="es-ES" dirty="0"/>
          </a:p>
        </p:txBody>
      </p:sp>
      <p:sp>
        <p:nvSpPr>
          <p:cNvPr id="3" name="2 Marcador de contenido"/>
          <p:cNvSpPr>
            <a:spLocks noGrp="1"/>
          </p:cNvSpPr>
          <p:nvPr>
            <p:ph sz="quarter" idx="1"/>
          </p:nvPr>
        </p:nvSpPr>
        <p:spPr/>
        <p:txBody>
          <a:bodyPr/>
          <a:lstStyle/>
          <a:p>
            <a:pPr algn="just"/>
            <a:endParaRPr lang="es-ES" dirty="0" smtClean="0"/>
          </a:p>
          <a:p>
            <a:pPr algn="just"/>
            <a:endParaRPr lang="es-MX" dirty="0" smtClean="0"/>
          </a:p>
          <a:p>
            <a:pPr algn="just">
              <a:buNone/>
            </a:pPr>
            <a:endParaRPr lang="es-ES" dirty="0" smtClean="0"/>
          </a:p>
          <a:p>
            <a:endParaRPr lang="es-ES" dirty="0"/>
          </a:p>
        </p:txBody>
      </p:sp>
      <p:sp>
        <p:nvSpPr>
          <p:cNvPr id="4" name="3 CuadroTexto"/>
          <p:cNvSpPr txBox="1"/>
          <p:nvPr/>
        </p:nvSpPr>
        <p:spPr>
          <a:xfrm>
            <a:off x="467544" y="1600200"/>
            <a:ext cx="8064896" cy="6017032"/>
          </a:xfrm>
          <a:prstGeom prst="rect">
            <a:avLst/>
          </a:prstGeom>
          <a:noFill/>
        </p:spPr>
        <p:txBody>
          <a:bodyPr wrap="square" rtlCol="0">
            <a:spAutoFit/>
          </a:bodyPr>
          <a:lstStyle/>
          <a:p>
            <a:r>
              <a:rPr lang="es-MX" sz="2500" b="1" dirty="0" smtClean="0"/>
              <a:t>COMENTARIOS. </a:t>
            </a:r>
            <a:r>
              <a:rPr lang="es-MX" sz="2500" dirty="0" smtClean="0"/>
              <a:t>En realidad, lo que ha sucedido en los sistemas presidenciales de América Latina, es que éstos se han </a:t>
            </a:r>
            <a:r>
              <a:rPr lang="es-MX" sz="2500" dirty="0" err="1" smtClean="0"/>
              <a:t>parlamentarizado</a:t>
            </a:r>
            <a:r>
              <a:rPr lang="es-MX" sz="2500" dirty="0" smtClean="0"/>
              <a:t> </a:t>
            </a:r>
            <a:r>
              <a:rPr lang="es-MX" sz="2500" i="1" dirty="0" smtClean="0"/>
              <a:t>(Diego </a:t>
            </a:r>
            <a:r>
              <a:rPr lang="es-MX" sz="2500" i="1" dirty="0" err="1" smtClean="0"/>
              <a:t>Valadés</a:t>
            </a:r>
            <a:r>
              <a:rPr lang="es-MX" sz="2500" i="1" dirty="0" smtClean="0"/>
              <a:t>, La </a:t>
            </a:r>
            <a:r>
              <a:rPr lang="es-MX" sz="2500" i="1" dirty="0" err="1" smtClean="0"/>
              <a:t>parlamentarización</a:t>
            </a:r>
            <a:r>
              <a:rPr lang="es-MX" sz="2500" i="1" dirty="0" smtClean="0"/>
              <a:t> de los sistemas presidenciales)</a:t>
            </a:r>
            <a:r>
              <a:rPr lang="es-MX" sz="2500" dirty="0" smtClean="0"/>
              <a:t>.</a:t>
            </a:r>
          </a:p>
          <a:p>
            <a:endParaRPr lang="es-MX" sz="2500" dirty="0" smtClean="0"/>
          </a:p>
          <a:p>
            <a:r>
              <a:rPr lang="es-MX" sz="2500" dirty="0" smtClean="0"/>
              <a:t>En México este fenómeno se debe debido a la introducción de las siguientes figuras:</a:t>
            </a:r>
          </a:p>
          <a:p>
            <a:pPr>
              <a:buFont typeface="Arial" pitchFamily="34" charset="0"/>
              <a:buChar char="•"/>
            </a:pPr>
            <a:r>
              <a:rPr lang="es-MX" sz="2500" dirty="0" smtClean="0"/>
              <a:t>Pregunta parlamentaria</a:t>
            </a:r>
          </a:p>
          <a:p>
            <a:pPr>
              <a:buFont typeface="Arial" pitchFamily="34" charset="0"/>
              <a:buChar char="•"/>
            </a:pPr>
            <a:r>
              <a:rPr lang="es-MX" sz="2500" dirty="0" smtClean="0"/>
              <a:t>Formato participativo en la Rendición del informe (</a:t>
            </a:r>
            <a:r>
              <a:rPr lang="es-MX" sz="2500" dirty="0" err="1" smtClean="0"/>
              <a:t>semi</a:t>
            </a:r>
            <a:r>
              <a:rPr lang="es-MX" sz="2500" dirty="0" smtClean="0"/>
              <a:t> presencial)</a:t>
            </a:r>
          </a:p>
          <a:p>
            <a:pPr>
              <a:buFont typeface="Arial" pitchFamily="34" charset="0"/>
              <a:buChar char="•"/>
            </a:pPr>
            <a:r>
              <a:rPr lang="es-MX" sz="2500" dirty="0" smtClean="0"/>
              <a:t>La glosa con comparecencia</a:t>
            </a:r>
          </a:p>
          <a:p>
            <a:pPr>
              <a:buFont typeface="Arial" pitchFamily="34" charset="0"/>
              <a:buChar char="•"/>
            </a:pPr>
            <a:r>
              <a:rPr lang="es-MX" sz="2500" dirty="0" smtClean="0"/>
              <a:t>Iniciativa preferente</a:t>
            </a:r>
          </a:p>
          <a:p>
            <a:pPr>
              <a:buFont typeface="Arial" pitchFamily="34" charset="0"/>
              <a:buChar char="•"/>
            </a:pPr>
            <a:r>
              <a:rPr lang="es-MX" sz="2500" dirty="0" smtClean="0"/>
              <a:t>Gobiernos de coalición (opcional para el Presidente)</a:t>
            </a:r>
          </a:p>
          <a:p>
            <a:endParaRPr lang="es-MX" sz="3000" dirty="0" smtClean="0"/>
          </a:p>
          <a:p>
            <a:endParaRPr lang="es-MX" sz="3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a:xfrm>
            <a:off x="1371600" y="2743200"/>
            <a:ext cx="7123113" cy="3134072"/>
          </a:xfrm>
        </p:spPr>
        <p:txBody>
          <a:bodyPr>
            <a:normAutofit/>
          </a:bodyPr>
          <a:lstStyle/>
          <a:p>
            <a:pPr algn="ctr"/>
            <a:r>
              <a:rPr lang="es-ES" sz="5000" dirty="0" smtClean="0"/>
              <a:t>CENTRALISMO </a:t>
            </a:r>
          </a:p>
          <a:p>
            <a:pPr algn="ctr"/>
            <a:r>
              <a:rPr lang="es-ES" sz="5000" dirty="0" smtClean="0"/>
              <a:t>V.S. </a:t>
            </a:r>
          </a:p>
          <a:p>
            <a:pPr algn="ctr"/>
            <a:r>
              <a:rPr lang="es-ES" sz="5000" dirty="0" smtClean="0"/>
              <a:t>FEDERALISMO</a:t>
            </a:r>
            <a:endParaRPr lang="es-ES" sz="5000" dirty="0"/>
          </a:p>
        </p:txBody>
      </p:sp>
      <p:sp>
        <p:nvSpPr>
          <p:cNvPr id="4" name="3 Título"/>
          <p:cNvSpPr>
            <a:spLocks noGrp="1"/>
          </p:cNvSpPr>
          <p:nvPr>
            <p:ph type="title"/>
          </p:nvPr>
        </p:nvSpPr>
        <p:spPr/>
        <p:txBody>
          <a:bodyPr>
            <a:noAutofit/>
          </a:bodyPr>
          <a:lstStyle/>
          <a:p>
            <a:r>
              <a:rPr lang="en-US" sz="4000" dirty="0" smtClean="0"/>
              <a:t>1.4 </a:t>
            </a:r>
            <a:r>
              <a:rPr lang="en-US" sz="4000" dirty="0" err="1" smtClean="0"/>
              <a:t>Formas</a:t>
            </a:r>
            <a:r>
              <a:rPr lang="en-US" sz="4000" dirty="0" smtClean="0"/>
              <a:t> de Estado</a:t>
            </a:r>
            <a:endParaRPr lang="es-ES" sz="4000" dirty="0"/>
          </a:p>
        </p:txBody>
      </p:sp>
    </p:spTree>
    <p:extLst>
      <p:ext uri="{BB962C8B-B14F-4D97-AF65-F5344CB8AC3E}">
        <p14:creationId xmlns:p14="http://schemas.microsoft.com/office/powerpoint/2010/main" val="212813298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1.4.1 Estados simples</a:t>
            </a:r>
            <a:endParaRPr lang="es-ES" dirty="0"/>
          </a:p>
        </p:txBody>
      </p:sp>
      <p:sp>
        <p:nvSpPr>
          <p:cNvPr id="3" name="2 Marcador de contenido"/>
          <p:cNvSpPr>
            <a:spLocks noGrp="1"/>
          </p:cNvSpPr>
          <p:nvPr>
            <p:ph sz="quarter" idx="1"/>
          </p:nvPr>
        </p:nvSpPr>
        <p:spPr/>
        <p:txBody>
          <a:bodyPr/>
          <a:lstStyle/>
          <a:p>
            <a:endParaRPr lang="es-ES" dirty="0" smtClean="0"/>
          </a:p>
          <a:p>
            <a:pPr algn="just"/>
            <a:r>
              <a:rPr lang="es-ES" dirty="0"/>
              <a:t>E</a:t>
            </a:r>
            <a:r>
              <a:rPr lang="es-ES" dirty="0" smtClean="0"/>
              <a:t>xiste un centro único de impulsión política y una sola estructura institucional del poder, aunque la Administración puede estar descentralizada.</a:t>
            </a:r>
          </a:p>
          <a:p>
            <a:pPr algn="just"/>
            <a:endParaRPr lang="es-ES" dirty="0"/>
          </a:p>
          <a:p>
            <a:pPr algn="just"/>
            <a:r>
              <a:rPr lang="es-ES" dirty="0" smtClean="0"/>
              <a:t> Existe una sola Constitución y un Ordenamiento jurídico simple y uniforme.</a:t>
            </a:r>
            <a:endParaRPr lang="es-E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1.4.1 Estados simples (2 de 2)</a:t>
            </a:r>
            <a:endParaRPr lang="es-ES" dirty="0"/>
          </a:p>
        </p:txBody>
      </p:sp>
      <p:sp>
        <p:nvSpPr>
          <p:cNvPr id="3" name="2 Marcador de contenido"/>
          <p:cNvSpPr>
            <a:spLocks noGrp="1"/>
          </p:cNvSpPr>
          <p:nvPr>
            <p:ph sz="quarter" idx="1"/>
          </p:nvPr>
        </p:nvSpPr>
        <p:spPr/>
        <p:txBody>
          <a:bodyPr>
            <a:normAutofit/>
          </a:bodyPr>
          <a:lstStyle/>
          <a:p>
            <a:pPr algn="just"/>
            <a:r>
              <a:rPr lang="es-ES" dirty="0" smtClean="0"/>
              <a:t>Cabe un cierto grado de descentralización dentro de éste. Junto al centro único de impulsión política puede haber entes territoriales con reconocida capacidad de gestión y administración de servicios. Tales entidades son, por lo general, los municipios y las provincias, pero pueden serlo otras unidades superiores, como los departamentos y las regiones.</a:t>
            </a:r>
          </a:p>
          <a:p>
            <a:endParaRPr lang="es-E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1.4.2  Estados Compuestos</a:t>
            </a:r>
            <a:endParaRPr lang="es-ES" dirty="0"/>
          </a:p>
        </p:txBody>
      </p:sp>
      <p:sp>
        <p:nvSpPr>
          <p:cNvPr id="3" name="2 Marcador de contenido"/>
          <p:cNvSpPr>
            <a:spLocks noGrp="1"/>
          </p:cNvSpPr>
          <p:nvPr>
            <p:ph sz="quarter" idx="1"/>
          </p:nvPr>
        </p:nvSpPr>
        <p:spPr/>
        <p:txBody>
          <a:bodyPr>
            <a:normAutofit lnSpcReduction="10000"/>
          </a:bodyPr>
          <a:lstStyle/>
          <a:p>
            <a:pPr algn="just"/>
            <a:endParaRPr lang="es-ES" dirty="0" smtClean="0"/>
          </a:p>
          <a:p>
            <a:pPr algn="just"/>
            <a:r>
              <a:rPr lang="es-ES" dirty="0" smtClean="0"/>
              <a:t>El paso de la descentralización administrativa a la política determina la aparición del concepto de autonomía y del modelo de Estado compuesto.</a:t>
            </a:r>
          </a:p>
          <a:p>
            <a:pPr algn="just"/>
            <a:endParaRPr lang="es-ES" dirty="0" smtClean="0"/>
          </a:p>
          <a:p>
            <a:pPr algn="just"/>
            <a:r>
              <a:rPr lang="es-ES" dirty="0" smtClean="0"/>
              <a:t> En el Estado compuesto hay varios centros de impulsión política y una estructura institucional compleja, en la que coexisten en tensión dialéctica, no necesariamente reñida con la armonía, órganos de poder generales, centrales y locales</a:t>
            </a:r>
            <a:endParaRPr lang="es-E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1.4.2  Estados Compuestos (2 de 3)</a:t>
            </a:r>
            <a:endParaRPr lang="es-ES" dirty="0"/>
          </a:p>
        </p:txBody>
      </p:sp>
      <p:sp>
        <p:nvSpPr>
          <p:cNvPr id="3" name="2 Marcador de contenido"/>
          <p:cNvSpPr>
            <a:spLocks noGrp="1"/>
          </p:cNvSpPr>
          <p:nvPr>
            <p:ph sz="quarter" idx="1"/>
          </p:nvPr>
        </p:nvSpPr>
        <p:spPr/>
        <p:txBody>
          <a:bodyPr/>
          <a:lstStyle/>
          <a:p>
            <a:pPr algn="just"/>
            <a:r>
              <a:rPr lang="es-ES" dirty="0" smtClean="0"/>
              <a:t>A su vez, el Ordenamiento jurídico es también complejo: hay una Constitución federal o nacional y Constituciones de los llamados Estados miembros, más las normas jurídicas emanadas por los órganos correspondientes de una y otras. Pero todo este complejo normativo integra un solo Ordenamiento Jurídico, ya que a un Estado le corresponde un Ordenamiento único y coherente.</a:t>
            </a:r>
            <a:endParaRPr lang="es-E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a:r>
              <a:rPr lang="es-ES" altLang="es-MX" dirty="0" smtClean="0"/>
              <a:t>El Estado Autonómico (3 de 3)</a:t>
            </a:r>
            <a:endParaRPr lang="es-ES" altLang="es-MX" dirty="0"/>
          </a:p>
        </p:txBody>
      </p:sp>
      <p:sp>
        <p:nvSpPr>
          <p:cNvPr id="14339" name="Rectangle 3"/>
          <p:cNvSpPr>
            <a:spLocks noGrp="1" noChangeArrowheads="1"/>
          </p:cNvSpPr>
          <p:nvPr>
            <p:ph type="body" idx="1"/>
          </p:nvPr>
        </p:nvSpPr>
        <p:spPr/>
        <p:txBody>
          <a:bodyPr>
            <a:normAutofit lnSpcReduction="10000"/>
          </a:bodyPr>
          <a:lstStyle/>
          <a:p>
            <a:pPr algn="just">
              <a:lnSpc>
                <a:spcPct val="80000"/>
              </a:lnSpc>
            </a:pPr>
            <a:r>
              <a:rPr lang="es-ES" altLang="es-MX" sz="2800" dirty="0"/>
              <a:t>Existen dos instancia de producción de normas generales: el parlamento y las asambleas provinciales</a:t>
            </a:r>
            <a:r>
              <a:rPr lang="es-ES" altLang="es-MX" sz="2800" dirty="0" smtClean="0"/>
              <a:t>.</a:t>
            </a:r>
          </a:p>
          <a:p>
            <a:pPr marL="0" indent="0" algn="just">
              <a:lnSpc>
                <a:spcPct val="80000"/>
              </a:lnSpc>
              <a:buNone/>
            </a:pPr>
            <a:endParaRPr lang="es-ES" altLang="es-MX" sz="2800" dirty="0"/>
          </a:p>
          <a:p>
            <a:pPr algn="just">
              <a:lnSpc>
                <a:spcPct val="80000"/>
              </a:lnSpc>
            </a:pPr>
            <a:r>
              <a:rPr lang="es-ES" altLang="es-MX" sz="2800" dirty="0"/>
              <a:t>El primero tiene a su cargo las modificaciones a la constitución y la </a:t>
            </a:r>
            <a:r>
              <a:rPr lang="es-ES" altLang="es-MX" sz="2800" dirty="0" smtClean="0"/>
              <a:t>producción </a:t>
            </a:r>
            <a:r>
              <a:rPr lang="es-ES" altLang="es-MX" sz="2800" dirty="0"/>
              <a:t>de normas generales convencionales o leyes</a:t>
            </a:r>
            <a:r>
              <a:rPr lang="es-ES" altLang="es-MX" sz="2800" dirty="0" smtClean="0"/>
              <a:t>.</a:t>
            </a:r>
          </a:p>
          <a:p>
            <a:pPr marL="0" indent="0" algn="just">
              <a:lnSpc>
                <a:spcPct val="80000"/>
              </a:lnSpc>
              <a:buNone/>
            </a:pPr>
            <a:endParaRPr lang="es-ES" altLang="es-MX" sz="2800" dirty="0"/>
          </a:p>
          <a:p>
            <a:pPr algn="just">
              <a:lnSpc>
                <a:spcPct val="80000"/>
              </a:lnSpc>
            </a:pPr>
            <a:r>
              <a:rPr lang="es-ES" altLang="es-MX" sz="2800" dirty="0"/>
              <a:t>Las asambleas provinciales producen normas generales pero restringidas a sus circunscripciones territoriales, no participan en la modificación a la constitución.</a:t>
            </a:r>
          </a:p>
          <a:p>
            <a:pPr algn="just">
              <a:lnSpc>
                <a:spcPct val="80000"/>
              </a:lnSpc>
            </a:pPr>
            <a:endParaRPr lang="es-ES" altLang="es-MX" sz="2800" dirty="0"/>
          </a:p>
        </p:txBody>
      </p:sp>
    </p:spTree>
    <p:extLst>
      <p:ext uri="{BB962C8B-B14F-4D97-AF65-F5344CB8AC3E}">
        <p14:creationId xmlns:p14="http://schemas.microsoft.com/office/powerpoint/2010/main" val="33835739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p:txBody>
          <a:bodyPr/>
          <a:lstStyle/>
          <a:p>
            <a:endParaRPr lang="es-ES" dirty="0"/>
          </a:p>
        </p:txBody>
      </p:sp>
      <p:sp>
        <p:nvSpPr>
          <p:cNvPr id="4" name="3 Título"/>
          <p:cNvSpPr>
            <a:spLocks noGrp="1"/>
          </p:cNvSpPr>
          <p:nvPr>
            <p:ph type="title"/>
          </p:nvPr>
        </p:nvSpPr>
        <p:spPr/>
        <p:txBody>
          <a:bodyPr>
            <a:noAutofit/>
          </a:bodyPr>
          <a:lstStyle/>
          <a:p>
            <a:pPr algn="ctr"/>
            <a:r>
              <a:rPr lang="es-MX" sz="6000" b="1" dirty="0" smtClean="0"/>
              <a:t>2. DEMOCRACIA</a:t>
            </a:r>
            <a:endParaRPr lang="es-ES" sz="6000" b="1"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texto"/>
          <p:cNvSpPr>
            <a:spLocks noGrp="1"/>
          </p:cNvSpPr>
          <p:nvPr>
            <p:ph type="body" idx="1"/>
          </p:nvPr>
        </p:nvSpPr>
        <p:spPr/>
        <p:txBody>
          <a:bodyPr/>
          <a:lstStyle/>
          <a:p>
            <a:endParaRPr lang="es-ES"/>
          </a:p>
        </p:txBody>
      </p:sp>
      <p:sp>
        <p:nvSpPr>
          <p:cNvPr id="3" name="2 Título"/>
          <p:cNvSpPr>
            <a:spLocks noGrp="1"/>
          </p:cNvSpPr>
          <p:nvPr>
            <p:ph type="title"/>
          </p:nvPr>
        </p:nvSpPr>
        <p:spPr/>
        <p:txBody>
          <a:bodyPr/>
          <a:lstStyle/>
          <a:p>
            <a:r>
              <a:rPr lang="en-US" dirty="0" smtClean="0"/>
              <a:t>2.1 </a:t>
            </a:r>
            <a:r>
              <a:rPr lang="en-US" dirty="0" err="1" smtClean="0"/>
              <a:t>Antecedentes</a:t>
            </a:r>
            <a:endParaRPr lang="es-E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2.1 Antecedentes</a:t>
            </a:r>
            <a:endParaRPr lang="es-ES" dirty="0"/>
          </a:p>
        </p:txBody>
      </p:sp>
      <p:sp>
        <p:nvSpPr>
          <p:cNvPr id="3" name="2 Marcador de contenido"/>
          <p:cNvSpPr>
            <a:spLocks noGrp="1"/>
          </p:cNvSpPr>
          <p:nvPr>
            <p:ph sz="quarter" idx="1"/>
          </p:nvPr>
        </p:nvSpPr>
        <p:spPr>
          <a:xfrm>
            <a:off x="612648" y="1600200"/>
            <a:ext cx="8153400" cy="5069160"/>
          </a:xfrm>
        </p:spPr>
        <p:style>
          <a:lnRef idx="2">
            <a:schemeClr val="accent2"/>
          </a:lnRef>
          <a:fillRef idx="1">
            <a:schemeClr val="lt1"/>
          </a:fillRef>
          <a:effectRef idx="0">
            <a:schemeClr val="accent2"/>
          </a:effectRef>
          <a:fontRef idx="minor">
            <a:schemeClr val="dk1"/>
          </a:fontRef>
        </p:style>
        <p:txBody>
          <a:bodyPr>
            <a:normAutofit fontScale="70000" lnSpcReduction="20000"/>
          </a:bodyPr>
          <a:lstStyle/>
          <a:p>
            <a:pPr algn="just"/>
            <a:r>
              <a:rPr lang="es-ES" dirty="0" smtClean="0"/>
              <a:t>La democracia, en un sentido moderno, se empieza a construir a partir del Renacimiento. En Italia, como señala Maquiavelo, había Principados (Milán) o Repúblicas (Venecia) y siempre destacó que era mejor contar con el consenso y respaldo del pueblo que carecer de éste.</a:t>
            </a:r>
          </a:p>
          <a:p>
            <a:r>
              <a:rPr lang="en-US" dirty="0" smtClean="0"/>
              <a:t>Se </a:t>
            </a:r>
            <a:r>
              <a:rPr lang="en-US" dirty="0" err="1" smtClean="0"/>
              <a:t>empieza</a:t>
            </a:r>
            <a:r>
              <a:rPr lang="en-US" dirty="0" smtClean="0"/>
              <a:t>, </a:t>
            </a:r>
            <a:r>
              <a:rPr lang="en-US" dirty="0" err="1" smtClean="0"/>
              <a:t>sobre</a:t>
            </a:r>
            <a:r>
              <a:rPr lang="en-US" dirty="0" smtClean="0"/>
              <a:t> </a:t>
            </a:r>
            <a:r>
              <a:rPr lang="en-US" dirty="0" err="1" smtClean="0"/>
              <a:t>todo</a:t>
            </a:r>
            <a:r>
              <a:rPr lang="en-US" dirty="0" smtClean="0"/>
              <a:t>, a </a:t>
            </a:r>
            <a:r>
              <a:rPr lang="en-US" dirty="0" err="1" smtClean="0"/>
              <a:t>discutir</a:t>
            </a:r>
            <a:r>
              <a:rPr lang="en-US" dirty="0" smtClean="0"/>
              <a:t> el </a:t>
            </a:r>
            <a:r>
              <a:rPr lang="en-US" dirty="0" err="1" smtClean="0"/>
              <a:t>origen</a:t>
            </a:r>
            <a:r>
              <a:rPr lang="en-US" dirty="0" smtClean="0"/>
              <a:t> del </a:t>
            </a:r>
            <a:r>
              <a:rPr lang="en-US" dirty="0" err="1" smtClean="0"/>
              <a:t>poder</a:t>
            </a:r>
            <a:r>
              <a:rPr lang="en-US" dirty="0" smtClean="0"/>
              <a:t>: </a:t>
            </a:r>
            <a:r>
              <a:rPr lang="en-US" dirty="0" err="1" smtClean="0"/>
              <a:t>divino</a:t>
            </a:r>
            <a:r>
              <a:rPr lang="en-US" dirty="0" smtClean="0"/>
              <a:t>, o del pueblo. </a:t>
            </a:r>
          </a:p>
          <a:p>
            <a:r>
              <a:rPr lang="en-US" dirty="0" err="1" smtClean="0"/>
              <a:t>Mitos</a:t>
            </a:r>
            <a:r>
              <a:rPr lang="en-US" dirty="0" smtClean="0"/>
              <a:t> </a:t>
            </a:r>
            <a:r>
              <a:rPr lang="en-US" dirty="0" err="1" smtClean="0"/>
              <a:t>fundadores</a:t>
            </a:r>
            <a:r>
              <a:rPr lang="en-US" dirty="0" smtClean="0"/>
              <a:t> de la </a:t>
            </a:r>
            <a:r>
              <a:rPr lang="en-US" dirty="0" err="1" smtClean="0"/>
              <a:t>modernidad</a:t>
            </a:r>
            <a:r>
              <a:rPr lang="en-US" dirty="0" smtClean="0"/>
              <a:t>: el </a:t>
            </a:r>
            <a:r>
              <a:rPr lang="en-US" dirty="0" err="1" smtClean="0"/>
              <a:t>Pacto</a:t>
            </a:r>
            <a:r>
              <a:rPr lang="en-US" dirty="0" smtClean="0"/>
              <a:t> Social y </a:t>
            </a:r>
            <a:r>
              <a:rPr lang="en-US" dirty="0" err="1" smtClean="0"/>
              <a:t>Derechos</a:t>
            </a:r>
            <a:r>
              <a:rPr lang="en-US" dirty="0" smtClean="0"/>
              <a:t> </a:t>
            </a:r>
            <a:r>
              <a:rPr lang="en-US" dirty="0" err="1" smtClean="0"/>
              <a:t>Inmanentes</a:t>
            </a:r>
            <a:r>
              <a:rPr lang="en-US" dirty="0" smtClean="0"/>
              <a:t> (Hobbes, Locke, Rousseau)</a:t>
            </a:r>
          </a:p>
          <a:p>
            <a:r>
              <a:rPr lang="en-US" dirty="0" smtClean="0"/>
              <a:t>La </a:t>
            </a:r>
            <a:r>
              <a:rPr lang="en-US" dirty="0" err="1" smtClean="0"/>
              <a:t>Constitución</a:t>
            </a:r>
            <a:r>
              <a:rPr lang="en-US" dirty="0" smtClean="0"/>
              <a:t> </a:t>
            </a:r>
            <a:r>
              <a:rPr lang="en-US" dirty="0" err="1" smtClean="0"/>
              <a:t>Política</a:t>
            </a:r>
            <a:r>
              <a:rPr lang="en-US" dirty="0" smtClean="0"/>
              <a:t>: </a:t>
            </a:r>
            <a:r>
              <a:rPr lang="en-US" dirty="0" err="1" smtClean="0"/>
              <a:t>Pacto</a:t>
            </a:r>
            <a:r>
              <a:rPr lang="en-US" dirty="0" smtClean="0"/>
              <a:t> Social y Norma </a:t>
            </a:r>
            <a:r>
              <a:rPr lang="en-US" dirty="0" err="1" smtClean="0"/>
              <a:t>Suprema</a:t>
            </a:r>
            <a:r>
              <a:rPr lang="en-US" dirty="0" smtClean="0"/>
              <a:t>. </a:t>
            </a:r>
          </a:p>
          <a:p>
            <a:pPr>
              <a:buNone/>
            </a:pPr>
            <a:r>
              <a:rPr lang="es-ES" b="1" dirty="0" smtClean="0"/>
              <a:t>Inglaterra. </a:t>
            </a:r>
          </a:p>
          <a:p>
            <a:pPr>
              <a:buNone/>
            </a:pPr>
            <a:endParaRPr lang="es-ES" dirty="0" smtClean="0"/>
          </a:p>
          <a:p>
            <a:pPr algn="just"/>
            <a:r>
              <a:rPr lang="es-ES" dirty="0" smtClean="0"/>
              <a:t>Con el protectorado de Cromwell el que gobierna es el líder del parlamento. Es la única vez que Inglaterra fue una República. A la muerte de </a:t>
            </a:r>
            <a:r>
              <a:rPr lang="es-ES" dirty="0" err="1" smtClean="0"/>
              <a:t>Cromwell</a:t>
            </a:r>
            <a:r>
              <a:rPr lang="es-ES" dirty="0" smtClean="0"/>
              <a:t>, se restaura la monarquía ahora en la forma constitucional y el Parlamento es electo, controla al rey, ejerce la representación política y aprueba las leyes (impuestos y conscripción del ejército).</a:t>
            </a:r>
          </a:p>
          <a:p>
            <a:endParaRPr lang="es-ES" dirty="0"/>
          </a:p>
        </p:txBody>
      </p:sp>
    </p:spTree>
    <p:extLst>
      <p:ext uri="{BB962C8B-B14F-4D97-AF65-F5344CB8AC3E}">
        <p14:creationId xmlns:p14="http://schemas.microsoft.com/office/powerpoint/2010/main" val="486798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n-US" dirty="0" smtClean="0"/>
              <a:t>1.1 </a:t>
            </a:r>
            <a:r>
              <a:rPr lang="en-US" dirty="0" err="1" smtClean="0"/>
              <a:t>Concepto</a:t>
            </a:r>
            <a:r>
              <a:rPr lang="en-US" dirty="0" smtClean="0"/>
              <a:t> de Estado</a:t>
            </a:r>
            <a:endParaRPr lang="es-ES" dirty="0"/>
          </a:p>
        </p:txBody>
      </p:sp>
      <p:sp>
        <p:nvSpPr>
          <p:cNvPr id="4" name="3 CuadroTexto"/>
          <p:cNvSpPr txBox="1"/>
          <p:nvPr/>
        </p:nvSpPr>
        <p:spPr>
          <a:xfrm>
            <a:off x="598440" y="1573740"/>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POLÍTICO</a:t>
            </a:r>
          </a:p>
          <a:p>
            <a:endParaRPr lang="es-MX" dirty="0"/>
          </a:p>
        </p:txBody>
      </p:sp>
      <p:sp>
        <p:nvSpPr>
          <p:cNvPr id="7" name="6 CuadroTexto"/>
          <p:cNvSpPr txBox="1"/>
          <p:nvPr/>
        </p:nvSpPr>
        <p:spPr>
          <a:xfrm>
            <a:off x="4572000" y="3072598"/>
            <a:ext cx="4248472" cy="1200329"/>
          </a:xfrm>
          <a:prstGeom prst="rect">
            <a:avLst/>
          </a:prstGeom>
          <a:noFill/>
          <a:ln>
            <a:solidFill>
              <a:srgbClr val="0070C0"/>
            </a:solidFill>
          </a:ln>
        </p:spPr>
        <p:txBody>
          <a:bodyPr wrap="square" rtlCol="0">
            <a:spAutoFit/>
          </a:bodyPr>
          <a:lstStyle/>
          <a:p>
            <a:pPr algn="just"/>
            <a:r>
              <a:rPr lang="es-MX" dirty="0" smtClean="0"/>
              <a:t>Persona </a:t>
            </a:r>
            <a:r>
              <a:rPr lang="es-MX" dirty="0"/>
              <a:t>jurídica </a:t>
            </a:r>
            <a:r>
              <a:rPr lang="es-MX" dirty="0" smtClean="0"/>
              <a:t>que se organiza y se rige por una Constitución; se integra por 3 factores esenciales: población, territorio y gobierno.</a:t>
            </a:r>
          </a:p>
        </p:txBody>
      </p:sp>
      <p:sp>
        <p:nvSpPr>
          <p:cNvPr id="8" name="7 CuadroTexto"/>
          <p:cNvSpPr txBox="1"/>
          <p:nvPr/>
        </p:nvSpPr>
        <p:spPr>
          <a:xfrm>
            <a:off x="469006" y="3137375"/>
            <a:ext cx="3096344" cy="923330"/>
          </a:xfrm>
          <a:prstGeom prst="rect">
            <a:avLst/>
          </a:prstGeom>
          <a:noFill/>
          <a:ln>
            <a:solidFill>
              <a:srgbClr val="0070C0"/>
            </a:solidFill>
          </a:ln>
        </p:spPr>
        <p:txBody>
          <a:bodyPr wrap="square" rtlCol="0">
            <a:spAutoFit/>
          </a:bodyPr>
          <a:lstStyle/>
          <a:p>
            <a:pPr algn="ctr"/>
            <a:r>
              <a:rPr lang="es-MX" dirty="0" smtClean="0"/>
              <a:t>Organización política de la sociedad</a:t>
            </a:r>
          </a:p>
          <a:p>
            <a:endParaRPr lang="es-MX" dirty="0"/>
          </a:p>
        </p:txBody>
      </p:sp>
      <p:sp>
        <p:nvSpPr>
          <p:cNvPr id="10" name="9 CuadroTexto"/>
          <p:cNvSpPr txBox="1"/>
          <p:nvPr/>
        </p:nvSpPr>
        <p:spPr>
          <a:xfrm>
            <a:off x="5107245" y="1573740"/>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JURÍDICO</a:t>
            </a:r>
          </a:p>
          <a:p>
            <a:pPr algn="ctr"/>
            <a:endParaRPr lang="es-MX" b="1" dirty="0" smtClean="0"/>
          </a:p>
        </p:txBody>
      </p:sp>
      <p:sp>
        <p:nvSpPr>
          <p:cNvPr id="12" name="11 Flecha abajo"/>
          <p:cNvSpPr/>
          <p:nvPr/>
        </p:nvSpPr>
        <p:spPr>
          <a:xfrm>
            <a:off x="1847823" y="2497070"/>
            <a:ext cx="720080"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Flecha abajo"/>
          <p:cNvSpPr/>
          <p:nvPr/>
        </p:nvSpPr>
        <p:spPr>
          <a:xfrm>
            <a:off x="6295377" y="2497070"/>
            <a:ext cx="720080"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Flecha abajo"/>
          <p:cNvSpPr/>
          <p:nvPr/>
        </p:nvSpPr>
        <p:spPr>
          <a:xfrm>
            <a:off x="1657138" y="4091019"/>
            <a:ext cx="720080"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4 CuadroTexto"/>
          <p:cNvSpPr txBox="1"/>
          <p:nvPr/>
        </p:nvSpPr>
        <p:spPr>
          <a:xfrm>
            <a:off x="526066" y="4615473"/>
            <a:ext cx="3241091" cy="1477328"/>
          </a:xfrm>
          <a:prstGeom prst="rect">
            <a:avLst/>
          </a:prstGeom>
          <a:noFill/>
          <a:ln>
            <a:solidFill>
              <a:srgbClr val="0070C0"/>
            </a:solidFill>
          </a:ln>
        </p:spPr>
        <p:txBody>
          <a:bodyPr wrap="square" rtlCol="0">
            <a:spAutoFit/>
          </a:bodyPr>
          <a:lstStyle/>
          <a:p>
            <a:pPr algn="ctr"/>
            <a:r>
              <a:rPr lang="es-MX" dirty="0" smtClean="0"/>
              <a:t>Incluye los siguientes conceptos:</a:t>
            </a:r>
          </a:p>
          <a:p>
            <a:pPr algn="ctr"/>
            <a:r>
              <a:rPr lang="es-MX" dirty="0" smtClean="0"/>
              <a:t>Constitución</a:t>
            </a:r>
          </a:p>
          <a:p>
            <a:pPr algn="ctr"/>
            <a:r>
              <a:rPr lang="es-MX" dirty="0" smtClean="0"/>
              <a:t>Leyes</a:t>
            </a:r>
          </a:p>
          <a:p>
            <a:pPr algn="ctr"/>
            <a:r>
              <a:rPr lang="es-MX" dirty="0" smtClean="0"/>
              <a:t>Gobierno</a:t>
            </a:r>
          </a:p>
          <a:p>
            <a:pPr algn="ctr"/>
            <a:r>
              <a:rPr lang="es-MX" dirty="0" smtClean="0"/>
              <a:t>Sociedad</a:t>
            </a:r>
          </a:p>
        </p:txBody>
      </p:sp>
      <p:sp>
        <p:nvSpPr>
          <p:cNvPr id="16" name="15 CuadroTexto"/>
          <p:cNvSpPr txBox="1"/>
          <p:nvPr/>
        </p:nvSpPr>
        <p:spPr>
          <a:xfrm>
            <a:off x="4644008" y="4753972"/>
            <a:ext cx="4176464" cy="1200329"/>
          </a:xfrm>
          <a:prstGeom prst="rect">
            <a:avLst/>
          </a:prstGeom>
          <a:noFill/>
          <a:ln>
            <a:solidFill>
              <a:srgbClr val="0070C0"/>
            </a:solidFill>
          </a:ln>
        </p:spPr>
        <p:txBody>
          <a:bodyPr wrap="square" rtlCol="0">
            <a:spAutoFit/>
          </a:bodyPr>
          <a:lstStyle/>
          <a:p>
            <a:pPr algn="ctr"/>
            <a:endParaRPr lang="es-MX" b="1" dirty="0" smtClean="0"/>
          </a:p>
          <a:p>
            <a:pPr algn="ctr"/>
            <a:r>
              <a:rPr lang="es-MX" dirty="0" smtClean="0">
                <a:solidFill>
                  <a:srgbClr val="FF0000"/>
                </a:solidFill>
              </a:rPr>
              <a:t>*EL CONCEPTO POLÍTICO TIENE UNA MAYOR AMPLITUD.</a:t>
            </a:r>
          </a:p>
          <a:p>
            <a:pPr algn="ctr"/>
            <a:endParaRPr lang="es-MX" b="1" dirty="0" smtClean="0"/>
          </a:p>
        </p:txBody>
      </p:sp>
    </p:spTree>
    <p:extLst>
      <p:ext uri="{BB962C8B-B14F-4D97-AF65-F5344CB8AC3E}">
        <p14:creationId xmlns:p14="http://schemas.microsoft.com/office/powerpoint/2010/main" val="258468607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a:t>Antecedentes</a:t>
            </a:r>
          </a:p>
        </p:txBody>
      </p:sp>
      <p:sp>
        <p:nvSpPr>
          <p:cNvPr id="3" name="2 Marcador de contenido"/>
          <p:cNvSpPr>
            <a:spLocks noGrp="1"/>
          </p:cNvSpPr>
          <p:nvPr>
            <p:ph sz="quarter" idx="1"/>
          </p:nvPr>
        </p:nvSpPr>
        <p:spPr>
          <a:xfrm>
            <a:off x="612648" y="1219200"/>
            <a:ext cx="8153400" cy="5638800"/>
          </a:xfrm>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buNone/>
            </a:pPr>
            <a:r>
              <a:rPr lang="es-ES" b="1" dirty="0" smtClean="0"/>
              <a:t>Inglaterra</a:t>
            </a:r>
            <a:r>
              <a:rPr lang="es-ES" dirty="0" smtClean="0"/>
              <a:t>.</a:t>
            </a:r>
          </a:p>
          <a:p>
            <a:r>
              <a:rPr lang="es-ES" dirty="0" smtClean="0"/>
              <a:t>Gloriosa Revolución Inglesa (1688)</a:t>
            </a:r>
          </a:p>
          <a:p>
            <a:r>
              <a:rPr lang="es-ES" dirty="0" smtClean="0"/>
              <a:t>Parlamento y división de poderes.</a:t>
            </a:r>
          </a:p>
          <a:p>
            <a:r>
              <a:rPr lang="es-ES" dirty="0" smtClean="0"/>
              <a:t>Monarquía Constitucional.</a:t>
            </a:r>
          </a:p>
          <a:p>
            <a:pPr marL="0" indent="0">
              <a:buNone/>
            </a:pPr>
            <a:r>
              <a:rPr lang="es-ES" dirty="0" smtClean="0"/>
              <a:t> </a:t>
            </a:r>
          </a:p>
          <a:p>
            <a:pPr>
              <a:buNone/>
            </a:pPr>
            <a:r>
              <a:rPr lang="es-ES" b="1" dirty="0" smtClean="0"/>
              <a:t>Francia</a:t>
            </a:r>
          </a:p>
          <a:p>
            <a:r>
              <a:rPr lang="es-ES" dirty="0" smtClean="0"/>
              <a:t>Revolución Francesa</a:t>
            </a:r>
          </a:p>
          <a:p>
            <a:r>
              <a:rPr lang="es-ES" dirty="0" smtClean="0"/>
              <a:t>División de poderes</a:t>
            </a:r>
          </a:p>
          <a:p>
            <a:endParaRPr lang="es-ES" dirty="0" smtClean="0"/>
          </a:p>
          <a:p>
            <a:r>
              <a:rPr lang="es-ES" dirty="0" smtClean="0"/>
              <a:t> La Asamblea Nacional: representación política de los comunes.</a:t>
            </a:r>
          </a:p>
          <a:p>
            <a:r>
              <a:rPr lang="es-ES" dirty="0" smtClean="0"/>
              <a:t> </a:t>
            </a:r>
          </a:p>
          <a:p>
            <a:r>
              <a:rPr lang="es-ES" dirty="0" smtClean="0"/>
              <a:t> Bonapartismo: la </a:t>
            </a:r>
            <a:r>
              <a:rPr lang="es-ES" b="1" i="1" dirty="0"/>
              <a:t>v</a:t>
            </a:r>
            <a:r>
              <a:rPr lang="es-ES" b="1" i="1" dirty="0" smtClean="0"/>
              <a:t>oluntad </a:t>
            </a:r>
            <a:r>
              <a:rPr lang="es-ES" b="1" i="1" dirty="0"/>
              <a:t>g</a:t>
            </a:r>
            <a:r>
              <a:rPr lang="es-ES" b="1" i="1" dirty="0" smtClean="0"/>
              <a:t>eneral </a:t>
            </a:r>
            <a:r>
              <a:rPr lang="es-ES" dirty="0" smtClean="0"/>
              <a:t>se encarna en alguien (Rousseau) –Napoleón Bonaparte</a:t>
            </a:r>
          </a:p>
          <a:p>
            <a:endParaRPr lang="es-ES" dirty="0"/>
          </a:p>
        </p:txBody>
      </p:sp>
    </p:spTree>
    <p:extLst>
      <p:ext uri="{BB962C8B-B14F-4D97-AF65-F5344CB8AC3E}">
        <p14:creationId xmlns:p14="http://schemas.microsoft.com/office/powerpoint/2010/main" val="366542057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a:t>
            </a:r>
            <a:endParaRPr lang="es-ES" dirty="0"/>
          </a:p>
        </p:txBody>
      </p:sp>
      <p:sp>
        <p:nvSpPr>
          <p:cNvPr id="3" name="2 Marcador de contenido"/>
          <p:cNvSpPr>
            <a:spLocks noGrp="1"/>
          </p:cNvSpPr>
          <p:nvPr>
            <p:ph sz="quarter" idx="1"/>
          </p:nvPr>
        </p:nvSpPr>
        <p:spPr>
          <a:xfrm>
            <a:off x="612648" y="1600200"/>
            <a:ext cx="8153400" cy="4853136"/>
          </a:xfrm>
        </p:spPr>
        <p:txBody>
          <a:bodyPr>
            <a:normAutofit fontScale="77500" lnSpcReduction="20000"/>
          </a:bodyPr>
          <a:lstStyle/>
          <a:p>
            <a:pPr algn="just"/>
            <a:r>
              <a:rPr lang="es-ES" dirty="0" smtClean="0"/>
              <a:t>La primera institución democrática necesaria para dar vida a la soberanía popular es la representación política; de acuerdo  con el texto constitucional, la titularidad de la soberanía se encuentra en el pueblo.</a:t>
            </a:r>
          </a:p>
          <a:p>
            <a:pPr algn="just"/>
            <a:r>
              <a:rPr lang="es-ES" dirty="0" smtClean="0"/>
              <a:t>La segunda institución democrática es la Ciudadanía, tasada y restringida al principio, universal después. </a:t>
            </a:r>
          </a:p>
          <a:p>
            <a:pPr algn="just"/>
            <a:endParaRPr lang="es-ES" dirty="0" smtClean="0"/>
          </a:p>
          <a:p>
            <a:pPr algn="just"/>
            <a:r>
              <a:rPr lang="es-ES" dirty="0" smtClean="0"/>
              <a:t>Surge la representación política: el Parlamento y la democracia Representativa.</a:t>
            </a:r>
          </a:p>
          <a:p>
            <a:pPr algn="just"/>
            <a:endParaRPr lang="es-ES" dirty="0" smtClean="0"/>
          </a:p>
          <a:p>
            <a:pPr algn="just"/>
            <a:r>
              <a:rPr lang="es-ES" dirty="0" smtClean="0"/>
              <a:t>La importancia del concepto de soberanía popular radica en que, además de fundar la independencia de los Estados Nacionales, es el basamento de las democracias. Así, en la medida que se argumente a favor de restringir la soberanía popular, se abunda en razones adversas a la democracia.</a:t>
            </a:r>
          </a:p>
          <a:p>
            <a:pPr algn="just"/>
            <a:endParaRPr lang="es-ES" dirty="0" smtClean="0"/>
          </a:p>
          <a:p>
            <a:endParaRPr lang="es-E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(2 de 10)</a:t>
            </a:r>
            <a:endParaRPr lang="es-ES" dirty="0"/>
          </a:p>
        </p:txBody>
      </p:sp>
      <p:sp>
        <p:nvSpPr>
          <p:cNvPr id="3" name="2 Marcador de contenido"/>
          <p:cNvSpPr>
            <a:spLocks noGrp="1"/>
          </p:cNvSpPr>
          <p:nvPr>
            <p:ph sz="quarter" idx="1"/>
          </p:nvPr>
        </p:nvSpPr>
        <p:spPr/>
        <p:txBody>
          <a:bodyPr>
            <a:normAutofit lnSpcReduction="10000"/>
          </a:bodyPr>
          <a:lstStyle/>
          <a:p>
            <a:pPr algn="just"/>
            <a:r>
              <a:rPr lang="es-ES" dirty="0" smtClean="0"/>
              <a:t>Hace 200 años la democracia era una rareza, los electores eran pocos, el voto era tasado, no universal. Alexis de </a:t>
            </a:r>
            <a:r>
              <a:rPr lang="es-ES" dirty="0" err="1" smtClean="0"/>
              <a:t>Tocqueville</a:t>
            </a:r>
            <a:r>
              <a:rPr lang="es-ES" dirty="0" smtClean="0"/>
              <a:t> en su célebre obra “La democracia en América” da cuenta de ello.</a:t>
            </a:r>
          </a:p>
          <a:p>
            <a:pPr algn="just"/>
            <a:endParaRPr lang="es-ES" dirty="0"/>
          </a:p>
          <a:p>
            <a:pPr algn="just"/>
            <a:r>
              <a:rPr lang="es-ES" dirty="0" smtClean="0"/>
              <a:t>Antes de la II Guerra Mundial las únicas democracias reales más visibles eran la inglesa y la norteamericana, los demás eran alguna forma de autoritarismos; en México por ejemplo, existía un autoritarismo.</a:t>
            </a:r>
          </a:p>
          <a:p>
            <a:pPr algn="just"/>
            <a:endParaRPr lang="es-ES" dirty="0" smtClean="0"/>
          </a:p>
          <a:p>
            <a:endParaRPr lang="es-ES" dirty="0"/>
          </a:p>
        </p:txBody>
      </p:sp>
    </p:spTree>
    <p:extLst>
      <p:ext uri="{BB962C8B-B14F-4D97-AF65-F5344CB8AC3E}">
        <p14:creationId xmlns:p14="http://schemas.microsoft.com/office/powerpoint/2010/main" val="420778564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2.2 Panorama general (3 de 10)</a:t>
            </a:r>
            <a:endParaRPr lang="es-ES" dirty="0"/>
          </a:p>
        </p:txBody>
      </p:sp>
      <p:sp>
        <p:nvSpPr>
          <p:cNvPr id="3" name="2 Marcador de contenido"/>
          <p:cNvSpPr>
            <a:spLocks noGrp="1"/>
          </p:cNvSpPr>
          <p:nvPr>
            <p:ph sz="quarter" idx="1"/>
          </p:nvPr>
        </p:nvSpPr>
        <p:spPr/>
        <p:txBody>
          <a:bodyPr>
            <a:normAutofit lnSpcReduction="10000"/>
          </a:bodyPr>
          <a:lstStyle/>
          <a:p>
            <a:pPr algn="just"/>
            <a:r>
              <a:rPr lang="es-ES" dirty="0" smtClean="0"/>
              <a:t>A partir de la Segunda Guerra Mundial, se modificaron las características de la representación política, surgiendo así el auge de la democracia.</a:t>
            </a:r>
          </a:p>
          <a:p>
            <a:pPr algn="just"/>
            <a:endParaRPr lang="es-ES" dirty="0" smtClean="0"/>
          </a:p>
          <a:p>
            <a:pPr algn="just"/>
            <a:r>
              <a:rPr lang="es-ES" dirty="0" smtClean="0"/>
              <a:t> La competición electoral se articulaba en torno a los programas de los partidos políticos y el comportamiento de los electores se entendía como la expresión de una identidad de grupo o de clase, forjada en parte por las actividades y el discurso de los propios partidos. </a:t>
            </a:r>
          </a:p>
          <a:p>
            <a:endParaRPr lang="es-E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(4 de 10)</a:t>
            </a:r>
            <a:endParaRPr lang="es-ES" dirty="0"/>
          </a:p>
        </p:txBody>
      </p:sp>
      <p:sp>
        <p:nvSpPr>
          <p:cNvPr id="3" name="2 Marcador de contenido"/>
          <p:cNvSpPr>
            <a:spLocks noGrp="1"/>
          </p:cNvSpPr>
          <p:nvPr>
            <p:ph sz="quarter" idx="1"/>
          </p:nvPr>
        </p:nvSpPr>
        <p:spPr/>
        <p:txBody>
          <a:bodyPr/>
          <a:lstStyle/>
          <a:p>
            <a:endParaRPr lang="es-ES" dirty="0" smtClean="0"/>
          </a:p>
          <a:p>
            <a:pPr algn="just"/>
            <a:r>
              <a:rPr lang="es-ES" dirty="0" smtClean="0"/>
              <a:t>Se fue desarrollando el denominado “gobierno de partidos” o “democracia de partidos”, basado en la existencia de partidos, organizativamente fuertes y cohesionados, que competían en elecciones libres presentando programas de gobierno que sometían al juicio del electorado </a:t>
            </a:r>
          </a:p>
          <a:p>
            <a:endParaRPr lang="es-E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(5 de 10)</a:t>
            </a:r>
            <a:endParaRPr lang="es-ES" dirty="0"/>
          </a:p>
        </p:txBody>
      </p:sp>
      <p:sp>
        <p:nvSpPr>
          <p:cNvPr id="3" name="2 Marcador de contenido"/>
          <p:cNvSpPr>
            <a:spLocks noGrp="1"/>
          </p:cNvSpPr>
          <p:nvPr>
            <p:ph sz="quarter" idx="1"/>
          </p:nvPr>
        </p:nvSpPr>
        <p:spPr/>
        <p:txBody>
          <a:bodyPr>
            <a:normAutofit lnSpcReduction="10000"/>
          </a:bodyPr>
          <a:lstStyle/>
          <a:p>
            <a:pPr algn="just"/>
            <a:r>
              <a:rPr lang="es-MX" dirty="0" smtClean="0"/>
              <a:t> Durante</a:t>
            </a:r>
            <a:r>
              <a:rPr lang="es-ES" dirty="0" smtClean="0"/>
              <a:t> el siglo XX, regímenes dictatoriales como los de Trujillo y Balaguer (República Dominicana), </a:t>
            </a:r>
            <a:r>
              <a:rPr lang="es-ES" dirty="0" err="1" smtClean="0"/>
              <a:t>Stroessner</a:t>
            </a:r>
            <a:r>
              <a:rPr lang="es-ES" dirty="0" smtClean="0"/>
              <a:t> (Paraguay), los Somoza (Nicaragua), Castillo Armas y sucesores (Guatemala), </a:t>
            </a:r>
            <a:r>
              <a:rPr lang="es-ES" dirty="0" err="1" smtClean="0"/>
              <a:t>Onganía</a:t>
            </a:r>
            <a:r>
              <a:rPr lang="es-ES" dirty="0" smtClean="0"/>
              <a:t> y Videla (Argentina), </a:t>
            </a:r>
            <a:r>
              <a:rPr lang="es-ES" dirty="0" err="1" smtClean="0"/>
              <a:t>Bánzer</a:t>
            </a:r>
            <a:r>
              <a:rPr lang="es-ES" dirty="0" smtClean="0"/>
              <a:t> (Bolivia), Pinochet (Chile) o las dictaduras de seguridad nacional en Brasil obviamente no formaban parte de la democracia; dicha </a:t>
            </a:r>
            <a:r>
              <a:rPr lang="es-ES" dirty="0" err="1" smtClean="0"/>
              <a:t>situaci</a:t>
            </a:r>
            <a:r>
              <a:rPr lang="es-MX" dirty="0" err="1" smtClean="0"/>
              <a:t>ón</a:t>
            </a:r>
            <a:r>
              <a:rPr lang="es-ES" dirty="0" smtClean="0"/>
              <a:t> empezó a cambiar </a:t>
            </a:r>
            <a:r>
              <a:rPr lang="es-ES" dirty="0" err="1" smtClean="0"/>
              <a:t>paulativamente</a:t>
            </a:r>
            <a:r>
              <a:rPr lang="es-ES" dirty="0" smtClean="0"/>
              <a:t>.</a:t>
            </a:r>
          </a:p>
          <a:p>
            <a:pPr algn="just"/>
            <a:r>
              <a:rPr lang="es-ES" dirty="0" smtClean="0"/>
              <a:t>Tras ellos, ha sido fácil hablar de transiciones del autoritarismo a la Democracia (</a:t>
            </a:r>
            <a:r>
              <a:rPr lang="es-ES" dirty="0" err="1" smtClean="0"/>
              <a:t>O´Donell</a:t>
            </a:r>
            <a:r>
              <a:rPr lang="es-ES" dirty="0" smtClean="0"/>
              <a:t>, </a:t>
            </a:r>
            <a:r>
              <a:rPr lang="es-ES" dirty="0" err="1" smtClean="0"/>
              <a:t>Schmitter</a:t>
            </a:r>
            <a:r>
              <a:rPr lang="es-ES" dirty="0" smtClean="0"/>
              <a:t>)</a:t>
            </a:r>
          </a:p>
          <a:p>
            <a:endParaRPr lang="es-E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(6 de 10)</a:t>
            </a:r>
            <a:endParaRPr lang="es-ES" dirty="0"/>
          </a:p>
        </p:txBody>
      </p:sp>
      <p:sp>
        <p:nvSpPr>
          <p:cNvPr id="3" name="2 Marcador de contenido"/>
          <p:cNvSpPr>
            <a:spLocks noGrp="1"/>
          </p:cNvSpPr>
          <p:nvPr>
            <p:ph sz="quarter" idx="1"/>
          </p:nvPr>
        </p:nvSpPr>
        <p:spPr/>
        <p:txBody>
          <a:bodyPr/>
          <a:lstStyle/>
          <a:p>
            <a:pPr algn="just"/>
            <a:endParaRPr lang="es-ES" dirty="0" smtClean="0"/>
          </a:p>
          <a:p>
            <a:pPr algn="just"/>
            <a:r>
              <a:rPr lang="es-ES" dirty="0" smtClean="0"/>
              <a:t>Una vez superados los gobiernos autoritarios, los sistemas democráticos se implantaron con éxito, pese a que gran parte de los analistas y estudiosos del tema pronosticaban que dicho sistema no funcionaría adecuadamente, en tanto no se superara el grave problema de la desigualdad.</a:t>
            </a:r>
          </a:p>
          <a:p>
            <a:endParaRPr lang="es-E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Transición hacia la Democracia</a:t>
            </a:r>
            <a:endParaRPr lang="es-MX" dirty="0"/>
          </a:p>
        </p:txBody>
      </p:sp>
      <p:cxnSp>
        <p:nvCxnSpPr>
          <p:cNvPr id="5" name="Conector recto 4"/>
          <p:cNvCxnSpPr/>
          <p:nvPr/>
        </p:nvCxnSpPr>
        <p:spPr>
          <a:xfrm>
            <a:off x="4391980" y="1855899"/>
            <a:ext cx="0" cy="39466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Conector recto 6"/>
          <p:cNvCxnSpPr/>
          <p:nvPr/>
        </p:nvCxnSpPr>
        <p:spPr>
          <a:xfrm>
            <a:off x="1619672" y="3933056"/>
            <a:ext cx="6048672" cy="7200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1259632" y="1844824"/>
            <a:ext cx="0" cy="42511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p:nvCxnSpPr>
        <p:spPr>
          <a:xfrm flipV="1">
            <a:off x="1115616" y="5949281"/>
            <a:ext cx="6408712" cy="3315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CuadroTexto 14"/>
          <p:cNvSpPr txBox="1"/>
          <p:nvPr/>
        </p:nvSpPr>
        <p:spPr>
          <a:xfrm>
            <a:off x="7380312" y="5661248"/>
            <a:ext cx="1224136" cy="646331"/>
          </a:xfrm>
          <a:prstGeom prst="rect">
            <a:avLst/>
          </a:prstGeom>
          <a:noFill/>
        </p:spPr>
        <p:txBody>
          <a:bodyPr wrap="square" rtlCol="0">
            <a:spAutoFit/>
          </a:bodyPr>
          <a:lstStyle/>
          <a:p>
            <a:r>
              <a:rPr lang="es-MX" dirty="0" smtClean="0"/>
              <a:t>Eficiencia (</a:t>
            </a:r>
            <a:r>
              <a:rPr lang="es-MX" dirty="0" err="1" smtClean="0"/>
              <a:t>EficGob</a:t>
            </a:r>
            <a:r>
              <a:rPr lang="es-MX" dirty="0" smtClean="0"/>
              <a:t>)</a:t>
            </a:r>
            <a:endParaRPr lang="es-MX" dirty="0"/>
          </a:p>
        </p:txBody>
      </p:sp>
      <p:sp>
        <p:nvSpPr>
          <p:cNvPr id="16" name="CuadroTexto 15"/>
          <p:cNvSpPr txBox="1"/>
          <p:nvPr/>
        </p:nvSpPr>
        <p:spPr>
          <a:xfrm>
            <a:off x="-12330" y="1934597"/>
            <a:ext cx="1800200" cy="646331"/>
          </a:xfrm>
          <a:prstGeom prst="rect">
            <a:avLst/>
          </a:prstGeom>
          <a:noFill/>
        </p:spPr>
        <p:txBody>
          <a:bodyPr wrap="square" rtlCol="0">
            <a:spAutoFit/>
          </a:bodyPr>
          <a:lstStyle/>
          <a:p>
            <a:r>
              <a:rPr lang="es-MX" dirty="0" smtClean="0"/>
              <a:t>Legitimidad (</a:t>
            </a:r>
            <a:r>
              <a:rPr lang="es-MX" dirty="0" err="1" smtClean="0"/>
              <a:t>EdoDer</a:t>
            </a:r>
            <a:r>
              <a:rPr lang="es-MX" dirty="0" smtClean="0"/>
              <a:t>)</a:t>
            </a:r>
            <a:endParaRPr lang="es-MX" dirty="0"/>
          </a:p>
        </p:txBody>
      </p:sp>
      <p:sp>
        <p:nvSpPr>
          <p:cNvPr id="17" name="CuadroTexto 16"/>
          <p:cNvSpPr txBox="1"/>
          <p:nvPr/>
        </p:nvSpPr>
        <p:spPr>
          <a:xfrm>
            <a:off x="4689348" y="4221088"/>
            <a:ext cx="2330924" cy="369332"/>
          </a:xfrm>
          <a:prstGeom prst="rect">
            <a:avLst/>
          </a:prstGeom>
          <a:noFill/>
        </p:spPr>
        <p:txBody>
          <a:bodyPr wrap="square" rtlCol="0">
            <a:spAutoFit/>
          </a:bodyPr>
          <a:lstStyle/>
          <a:p>
            <a:r>
              <a:rPr lang="es-MX" dirty="0" smtClean="0"/>
              <a:t>I Autoritarismos</a:t>
            </a:r>
            <a:endParaRPr lang="es-MX" dirty="0"/>
          </a:p>
        </p:txBody>
      </p:sp>
      <p:sp>
        <p:nvSpPr>
          <p:cNvPr id="18" name="CuadroTexto 17"/>
          <p:cNvSpPr txBox="1"/>
          <p:nvPr/>
        </p:nvSpPr>
        <p:spPr>
          <a:xfrm>
            <a:off x="6156176" y="5373216"/>
            <a:ext cx="1512168" cy="646331"/>
          </a:xfrm>
          <a:prstGeom prst="rect">
            <a:avLst/>
          </a:prstGeom>
          <a:noFill/>
        </p:spPr>
        <p:txBody>
          <a:bodyPr wrap="square" rtlCol="0">
            <a:spAutoFit/>
          </a:bodyPr>
          <a:lstStyle/>
          <a:p>
            <a:r>
              <a:rPr lang="es-MX" dirty="0" smtClean="0"/>
              <a:t>* Corea del Norte</a:t>
            </a:r>
            <a:endParaRPr lang="es-MX" dirty="0"/>
          </a:p>
        </p:txBody>
      </p:sp>
      <p:sp>
        <p:nvSpPr>
          <p:cNvPr id="19" name="CuadroTexto 18"/>
          <p:cNvSpPr txBox="1"/>
          <p:nvPr/>
        </p:nvSpPr>
        <p:spPr>
          <a:xfrm>
            <a:off x="1655677" y="4211796"/>
            <a:ext cx="1692187" cy="1200329"/>
          </a:xfrm>
          <a:prstGeom prst="rect">
            <a:avLst/>
          </a:prstGeom>
          <a:noFill/>
        </p:spPr>
        <p:txBody>
          <a:bodyPr wrap="square" rtlCol="0">
            <a:spAutoFit/>
          </a:bodyPr>
          <a:lstStyle/>
          <a:p>
            <a:r>
              <a:rPr lang="es-MX" dirty="0" smtClean="0"/>
              <a:t>II Transiciones Caos</a:t>
            </a:r>
          </a:p>
          <a:p>
            <a:r>
              <a:rPr lang="es-MX" dirty="0" smtClean="0"/>
              <a:t>Este de Europa</a:t>
            </a:r>
          </a:p>
          <a:p>
            <a:r>
              <a:rPr lang="es-MX" dirty="0" smtClean="0"/>
              <a:t>Venezuela </a:t>
            </a:r>
            <a:endParaRPr lang="es-MX" dirty="0"/>
          </a:p>
        </p:txBody>
      </p:sp>
      <p:sp>
        <p:nvSpPr>
          <p:cNvPr id="20" name="CuadroTexto 19"/>
          <p:cNvSpPr txBox="1"/>
          <p:nvPr/>
        </p:nvSpPr>
        <p:spPr>
          <a:xfrm>
            <a:off x="1619672" y="2060848"/>
            <a:ext cx="1944216" cy="923330"/>
          </a:xfrm>
          <a:prstGeom prst="rect">
            <a:avLst/>
          </a:prstGeom>
          <a:noFill/>
        </p:spPr>
        <p:txBody>
          <a:bodyPr wrap="square" rtlCol="0">
            <a:spAutoFit/>
          </a:bodyPr>
          <a:lstStyle/>
          <a:p>
            <a:r>
              <a:rPr lang="es-MX" dirty="0" smtClean="0"/>
              <a:t>III Democracias Inciertas</a:t>
            </a:r>
          </a:p>
          <a:p>
            <a:r>
              <a:rPr lang="es-MX" dirty="0" err="1" smtClean="0"/>
              <a:t>Mexico</a:t>
            </a:r>
            <a:endParaRPr lang="es-MX" dirty="0"/>
          </a:p>
        </p:txBody>
      </p:sp>
      <p:sp>
        <p:nvSpPr>
          <p:cNvPr id="21" name="CuadroTexto 20"/>
          <p:cNvSpPr txBox="1"/>
          <p:nvPr/>
        </p:nvSpPr>
        <p:spPr>
          <a:xfrm>
            <a:off x="5580112" y="2060848"/>
            <a:ext cx="1800200" cy="1477328"/>
          </a:xfrm>
          <a:prstGeom prst="rect">
            <a:avLst/>
          </a:prstGeom>
          <a:noFill/>
        </p:spPr>
        <p:txBody>
          <a:bodyPr wrap="square" rtlCol="0">
            <a:spAutoFit/>
          </a:bodyPr>
          <a:lstStyle/>
          <a:p>
            <a:r>
              <a:rPr lang="es-MX" dirty="0" smtClean="0"/>
              <a:t>IV Democracias Consolidadas</a:t>
            </a:r>
          </a:p>
          <a:p>
            <a:r>
              <a:rPr lang="es-MX" dirty="0" smtClean="0"/>
              <a:t>UK, USA, </a:t>
            </a:r>
            <a:r>
              <a:rPr lang="es-MX" dirty="0" err="1" smtClean="0"/>
              <a:t>Fra</a:t>
            </a:r>
            <a:r>
              <a:rPr lang="es-MX" dirty="0" smtClean="0"/>
              <a:t>, Países Nórdicos</a:t>
            </a:r>
          </a:p>
          <a:p>
            <a:r>
              <a:rPr lang="es-MX" dirty="0" smtClean="0"/>
              <a:t>¿Alemania?</a:t>
            </a:r>
            <a:endParaRPr lang="es-MX" dirty="0"/>
          </a:p>
        </p:txBody>
      </p:sp>
      <p:sp>
        <p:nvSpPr>
          <p:cNvPr id="22" name="Flecha curvada hacia la izquierda 21"/>
          <p:cNvSpPr/>
          <p:nvPr/>
        </p:nvSpPr>
        <p:spPr>
          <a:xfrm rot="9832972">
            <a:off x="2945909" y="2751143"/>
            <a:ext cx="2088232" cy="2672781"/>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Tree>
    <p:extLst>
      <p:ext uri="{BB962C8B-B14F-4D97-AF65-F5344CB8AC3E}">
        <p14:creationId xmlns:p14="http://schemas.microsoft.com/office/powerpoint/2010/main" val="307731344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El sistema político </a:t>
            </a:r>
            <a:endParaRPr lang="es-MX" dirty="0"/>
          </a:p>
        </p:txBody>
      </p:sp>
      <p:pic>
        <p:nvPicPr>
          <p:cNvPr id="4" name="Marcador de contenido 3" descr="http://upload.wikimedia.org/wikipedia/commons/thumb/c/c9/Sistema_pol%C3%ADtico_seg%C3%BAn_David_Easton.svg/300px-Sistema_pol%C3%ADtico_seg%C3%BAn_David_Easton.svg.png">
            <a:hlinkClick r:id="rId2"/>
          </p:cNvPr>
          <p:cNvPicPr>
            <a:picLocks noGrp="1"/>
          </p:cNvPicPr>
          <p:nvPr>
            <p:ph sz="quarter" idx="1"/>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1556792"/>
            <a:ext cx="7200800" cy="5112568"/>
          </a:xfrm>
          <a:prstGeom prst="rect">
            <a:avLst/>
          </a:prstGeom>
          <a:noFill/>
          <a:ln>
            <a:noFill/>
          </a:ln>
        </p:spPr>
      </p:pic>
    </p:spTree>
    <p:extLst>
      <p:ext uri="{BB962C8B-B14F-4D97-AF65-F5344CB8AC3E}">
        <p14:creationId xmlns:p14="http://schemas.microsoft.com/office/powerpoint/2010/main" val="421264119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( 7 de 10)</a:t>
            </a:r>
            <a:endParaRPr lang="es-ES" dirty="0"/>
          </a:p>
        </p:txBody>
      </p:sp>
      <p:sp>
        <p:nvSpPr>
          <p:cNvPr id="3" name="2 Marcador de contenido"/>
          <p:cNvSpPr>
            <a:spLocks noGrp="1"/>
          </p:cNvSpPr>
          <p:nvPr>
            <p:ph sz="quarter" idx="1"/>
          </p:nvPr>
        </p:nvSpPr>
        <p:spPr/>
        <p:txBody>
          <a:bodyPr>
            <a:normAutofit fontScale="92500" lnSpcReduction="20000"/>
          </a:bodyPr>
          <a:lstStyle/>
          <a:p>
            <a:pPr algn="just"/>
            <a:r>
              <a:rPr lang="es-MX" dirty="0" smtClean="0"/>
              <a:t>Por otro lado, </a:t>
            </a:r>
            <a:r>
              <a:rPr lang="es-ES_tradnl" dirty="0" smtClean="0"/>
              <a:t>para muchos observadores, la caída del Muro de Berlín en 1989 simbolizó el triunfo de la democracia liberal y los mercados libres sobre un gran rival ideológico, el socialismo realmente existente.</a:t>
            </a:r>
          </a:p>
          <a:p>
            <a:pPr algn="just"/>
            <a:endParaRPr lang="es-ES" dirty="0" smtClean="0"/>
          </a:p>
          <a:p>
            <a:pPr algn="just"/>
            <a:r>
              <a:rPr lang="es-ES_tradnl" dirty="0" smtClean="0"/>
              <a:t>Dos décadas y una crisis financiera después, crece un nuevo debate sobre si esa apreciación fue prematura.</a:t>
            </a:r>
            <a:endParaRPr lang="es-ES" dirty="0" smtClean="0"/>
          </a:p>
          <a:p>
            <a:pPr algn="just"/>
            <a:endParaRPr lang="es-ES" dirty="0" smtClean="0"/>
          </a:p>
          <a:p>
            <a:pPr algn="just"/>
            <a:r>
              <a:rPr lang="es-ES_tradnl" dirty="0" smtClean="0"/>
              <a:t>En retrospectiva, 1989 llevó a la adopción casi universal del libre mercado, pero hasta ahora no se puede decir lo mismo de la democracia.</a:t>
            </a:r>
            <a:endParaRPr lang="es-ES" dirty="0" smtClean="0"/>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dirty="0"/>
              <a:t>1.1 </a:t>
            </a:r>
            <a:r>
              <a:rPr lang="en-US" dirty="0" err="1" smtClean="0"/>
              <a:t>Concepto</a:t>
            </a:r>
            <a:r>
              <a:rPr lang="en-US" dirty="0" smtClean="0"/>
              <a:t> </a:t>
            </a:r>
            <a:r>
              <a:rPr lang="en-US" dirty="0"/>
              <a:t>de Estado</a:t>
            </a:r>
            <a:endParaRPr lang="es-ES" dirty="0"/>
          </a:p>
        </p:txBody>
      </p:sp>
      <p:sp>
        <p:nvSpPr>
          <p:cNvPr id="3" name="2 Marcador de contenido"/>
          <p:cNvSpPr>
            <a:spLocks noGrp="1"/>
          </p:cNvSpPr>
          <p:nvPr>
            <p:ph sz="quarter" idx="1"/>
          </p:nvPr>
        </p:nvSpPr>
        <p:spPr>
          <a:xfrm>
            <a:off x="467544" y="1600200"/>
            <a:ext cx="8568952" cy="5257800"/>
          </a:xfrm>
        </p:spPr>
        <p:txBody>
          <a:bodyPr>
            <a:normAutofit fontScale="85000" lnSpcReduction="20000"/>
          </a:bodyPr>
          <a:lstStyle/>
          <a:p>
            <a:pPr algn="ctr">
              <a:buNone/>
            </a:pPr>
            <a:r>
              <a:rPr lang="es-MX" b="1" dirty="0" smtClean="0"/>
              <a:t>Concepción italiana (</a:t>
            </a:r>
            <a:r>
              <a:rPr lang="es-MX" b="1" i="1" dirty="0" smtClean="0"/>
              <a:t>lo </a:t>
            </a:r>
            <a:r>
              <a:rPr lang="es-MX" b="1" i="1" dirty="0" err="1"/>
              <a:t>s</a:t>
            </a:r>
            <a:r>
              <a:rPr lang="es-MX" b="1" i="1" dirty="0" err="1" smtClean="0"/>
              <a:t>tato</a:t>
            </a:r>
            <a:r>
              <a:rPr lang="es-MX" b="1" dirty="0" smtClean="0"/>
              <a:t>)</a:t>
            </a:r>
            <a:endParaRPr lang="es-MX" dirty="0"/>
          </a:p>
          <a:p>
            <a:pPr algn="ctr">
              <a:buNone/>
            </a:pPr>
            <a:endParaRPr lang="es-MX" sz="1000" dirty="0"/>
          </a:p>
          <a:p>
            <a:pPr algn="just"/>
            <a:r>
              <a:rPr lang="es-MX" dirty="0" smtClean="0"/>
              <a:t>Maquiavelo, en su obra </a:t>
            </a:r>
            <a:r>
              <a:rPr lang="es-MX" i="1" dirty="0" smtClean="0"/>
              <a:t>el Príncipe</a:t>
            </a:r>
            <a:r>
              <a:rPr lang="es-MX" dirty="0" smtClean="0"/>
              <a:t>, utiliza por primera vez la palabra Estado para referirse a las tiranías, principados y reinados en que se encontraba dividida Europa. Utiliza ese vocablo con su significado latino </a:t>
            </a:r>
            <a:r>
              <a:rPr lang="es-MX" i="1" dirty="0" err="1" smtClean="0"/>
              <a:t>statum</a:t>
            </a:r>
            <a:r>
              <a:rPr lang="es-MX" dirty="0" smtClean="0"/>
              <a:t>: situación y condición. El autor entiende por Estado a las </a:t>
            </a:r>
            <a:r>
              <a:rPr lang="es-MX" u="sng" dirty="0" smtClean="0"/>
              <a:t>organizaciones políticas </a:t>
            </a:r>
            <a:r>
              <a:rPr lang="es-MX" dirty="0" smtClean="0"/>
              <a:t>del bajo medievo.</a:t>
            </a:r>
          </a:p>
          <a:p>
            <a:pPr algn="just"/>
            <a:endParaRPr lang="es-MX" sz="1000" dirty="0"/>
          </a:p>
          <a:p>
            <a:pPr algn="just"/>
            <a:r>
              <a:rPr lang="es-MX" dirty="0" smtClean="0"/>
              <a:t>Posteriormente, la tradición italiana entendió al Estado como todo </a:t>
            </a:r>
            <a:r>
              <a:rPr lang="es-MX" dirty="0"/>
              <a:t>a</a:t>
            </a:r>
            <a:r>
              <a:rPr lang="es-MX" dirty="0" smtClean="0"/>
              <a:t>parato </a:t>
            </a:r>
            <a:r>
              <a:rPr lang="es-MX" dirty="0"/>
              <a:t>de gobierno que los gobernantes tienen la obligación de mantener y preservar.</a:t>
            </a:r>
          </a:p>
          <a:p>
            <a:pPr marL="0" indent="0">
              <a:buNone/>
            </a:pPr>
            <a:endParaRPr lang="es-MX" sz="1000" dirty="0" smtClean="0"/>
          </a:p>
          <a:p>
            <a:pPr algn="ctr">
              <a:buNone/>
            </a:pPr>
            <a:r>
              <a:rPr lang="es-MX" b="1" dirty="0" smtClean="0"/>
              <a:t>Concepción griega</a:t>
            </a:r>
            <a:endParaRPr lang="es-MX" dirty="0" smtClean="0"/>
          </a:p>
          <a:p>
            <a:r>
              <a:rPr lang="es-MX" dirty="0" smtClean="0"/>
              <a:t>Lo público (Polis).</a:t>
            </a:r>
          </a:p>
          <a:p>
            <a:r>
              <a:rPr lang="es-MX" dirty="0" smtClean="0"/>
              <a:t>Lo que establece un orden.</a:t>
            </a:r>
            <a:endParaRPr lang="es-ES" dirty="0" smtClean="0"/>
          </a:p>
          <a:p>
            <a:endParaRPr lang="es-MX" dirty="0" smtClean="0"/>
          </a:p>
          <a:p>
            <a:endParaRPr lang="es-ES" dirty="0"/>
          </a:p>
        </p:txBody>
      </p:sp>
    </p:spTree>
    <p:extLst>
      <p:ext uri="{BB962C8B-B14F-4D97-AF65-F5344CB8AC3E}">
        <p14:creationId xmlns:p14="http://schemas.microsoft.com/office/powerpoint/2010/main" val="243362147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(8 de 10)</a:t>
            </a:r>
            <a:endParaRPr lang="es-ES" dirty="0"/>
          </a:p>
        </p:txBody>
      </p:sp>
      <p:sp>
        <p:nvSpPr>
          <p:cNvPr id="3" name="2 Marcador de contenido"/>
          <p:cNvSpPr>
            <a:spLocks noGrp="1"/>
          </p:cNvSpPr>
          <p:nvPr>
            <p:ph sz="quarter" idx="1"/>
          </p:nvPr>
        </p:nvSpPr>
        <p:spPr/>
        <p:txBody>
          <a:bodyPr>
            <a:normAutofit/>
          </a:bodyPr>
          <a:lstStyle/>
          <a:p>
            <a:pPr algn="just"/>
            <a:endParaRPr lang="es-ES_tradnl" dirty="0" smtClean="0"/>
          </a:p>
          <a:p>
            <a:pPr algn="just"/>
            <a:endParaRPr lang="es-ES_tradnl" dirty="0" smtClean="0"/>
          </a:p>
          <a:p>
            <a:pPr algn="just"/>
            <a:r>
              <a:rPr lang="es-ES_tradnl" dirty="0" smtClean="0"/>
              <a:t>La mayoría de los países en el mundo son democracias plenas.</a:t>
            </a:r>
          </a:p>
          <a:p>
            <a:pPr algn="just"/>
            <a:endParaRPr lang="es-ES_tradnl" dirty="0" smtClean="0"/>
          </a:p>
          <a:p>
            <a:pPr algn="just"/>
            <a:r>
              <a:rPr lang="es-ES_tradnl" dirty="0" smtClean="0"/>
              <a:t>Según </a:t>
            </a:r>
            <a:r>
              <a:rPr lang="es-ES_tradnl" dirty="0" err="1" smtClean="0"/>
              <a:t>The</a:t>
            </a:r>
            <a:r>
              <a:rPr lang="es-ES_tradnl" dirty="0" smtClean="0"/>
              <a:t> </a:t>
            </a:r>
            <a:r>
              <a:rPr lang="es-ES_tradnl" dirty="0" err="1" smtClean="0"/>
              <a:t>economist</a:t>
            </a:r>
            <a:r>
              <a:rPr lang="es-ES_tradnl" dirty="0" smtClean="0"/>
              <a:t>, sólo el 30.5% de los países no son democráticos; 69.5% sí lo son. </a:t>
            </a:r>
          </a:p>
          <a:p>
            <a:pPr algn="just"/>
            <a:endParaRPr lang="es-ES_tradnl" dirty="0" smtClean="0"/>
          </a:p>
          <a:p>
            <a:endParaRPr lang="es-E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(9 de 10)</a:t>
            </a:r>
            <a:endParaRPr lang="es-ES" dirty="0"/>
          </a:p>
        </p:txBody>
      </p:sp>
      <p:sp>
        <p:nvSpPr>
          <p:cNvPr id="3" name="2 Marcador de contenido"/>
          <p:cNvSpPr>
            <a:spLocks noGrp="1"/>
          </p:cNvSpPr>
          <p:nvPr>
            <p:ph sz="quarter" idx="1"/>
          </p:nvPr>
        </p:nvSpPr>
        <p:spPr>
          <a:xfrm>
            <a:off x="612648" y="1600200"/>
            <a:ext cx="8153400" cy="5257800"/>
          </a:xfrm>
        </p:spPr>
        <p:txBody>
          <a:bodyPr>
            <a:normAutofit/>
          </a:bodyPr>
          <a:lstStyle/>
          <a:p>
            <a:pPr algn="just"/>
            <a:r>
              <a:rPr lang="es-ES" dirty="0" smtClean="0"/>
              <a:t>El corolario de la guerra fría constituye la victoria del modelo liberal, </a:t>
            </a:r>
            <a:r>
              <a:rPr lang="es-ES" b="1" dirty="0" smtClean="0"/>
              <a:t>la dualidad democracia-derechos humanos </a:t>
            </a:r>
            <a:r>
              <a:rPr lang="es-ES" dirty="0" smtClean="0"/>
              <a:t>se vuelve un ideal de participación, gobernabilidad y control.</a:t>
            </a:r>
          </a:p>
          <a:p>
            <a:endParaRPr lang="es-ES" dirty="0" smtClean="0"/>
          </a:p>
          <a:p>
            <a:pPr algn="just"/>
            <a:r>
              <a:rPr lang="es-ES" dirty="0" smtClean="0"/>
              <a:t>Existen casos actuales de países que no incluyen ni a los derechos humanos ni a la democracia como sistema de gobierno, estos Estados pueden considerarse como autoritarios (Primaveras árabes, China, Corea del Norte, entre otros).</a:t>
            </a:r>
          </a:p>
          <a:p>
            <a:pPr algn="just"/>
            <a:endParaRPr lang="es-ES" dirty="0" smtClean="0"/>
          </a:p>
          <a:p>
            <a:endParaRPr lang="es-E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(9 de 10)</a:t>
            </a:r>
            <a:endParaRPr lang="es-ES" dirty="0"/>
          </a:p>
        </p:txBody>
      </p:sp>
      <p:sp>
        <p:nvSpPr>
          <p:cNvPr id="3" name="2 Marcador de contenido"/>
          <p:cNvSpPr>
            <a:spLocks noGrp="1"/>
          </p:cNvSpPr>
          <p:nvPr>
            <p:ph sz="quarter" idx="1"/>
          </p:nvPr>
        </p:nvSpPr>
        <p:spPr>
          <a:xfrm>
            <a:off x="612648" y="1600200"/>
            <a:ext cx="8153400" cy="5257800"/>
          </a:xfrm>
        </p:spPr>
        <p:txBody>
          <a:bodyPr>
            <a:normAutofit/>
          </a:bodyPr>
          <a:lstStyle/>
          <a:p>
            <a:pPr algn="just"/>
            <a:r>
              <a:rPr lang="es-ES" dirty="0" smtClean="0"/>
              <a:t>Al día de hoy, la relación entre Estados autoritarios y democráticos se ha invertido, cada vez son más los Estados democráticos y menos los autoritarios.</a:t>
            </a:r>
          </a:p>
          <a:p>
            <a:pPr algn="just"/>
            <a:endParaRPr lang="es-ES" dirty="0" smtClean="0"/>
          </a:p>
          <a:p>
            <a:pPr algn="just"/>
            <a:r>
              <a:rPr lang="es-ES" dirty="0" smtClean="0"/>
              <a:t>Democracia constitucional: forma de gobierno democrática (reglas de procedimiento para la toma de decisiones colectivas) en la que el ejercicio del poder político está regulado y limitado a partir de los postulados del constitucionalismo moderno (derechos fundamentales como límites al ejercicio del poder)</a:t>
            </a:r>
          </a:p>
          <a:p>
            <a:endParaRPr lang="es-E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2.2 Panorama general (10 de 10)</a:t>
            </a:r>
            <a:endParaRPr lang="es-ES" dirty="0"/>
          </a:p>
        </p:txBody>
      </p:sp>
      <p:sp>
        <p:nvSpPr>
          <p:cNvPr id="3" name="2 Marcador de contenido"/>
          <p:cNvSpPr>
            <a:spLocks noGrp="1"/>
          </p:cNvSpPr>
          <p:nvPr>
            <p:ph sz="quarter" idx="1"/>
          </p:nvPr>
        </p:nvSpPr>
        <p:spPr/>
        <p:txBody>
          <a:bodyPr/>
          <a:lstStyle/>
          <a:p>
            <a:pPr algn="just"/>
            <a:endParaRPr lang="es-MX" dirty="0" smtClean="0"/>
          </a:p>
          <a:p>
            <a:pPr algn="just"/>
            <a:r>
              <a:rPr lang="es-MX" dirty="0" smtClean="0"/>
              <a:t>El proceso democrático ha traído consigo múltiples formas de análisis, por ejemplo, la tensión constante entre constitucionalismo moderno y democracia que, pese a provenir de diferentes tradiciones de pensamiento, han logrado articular una manera de gobernar que incluya a ambas. </a:t>
            </a:r>
            <a:endParaRPr lang="es-E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2.3 Concepción de democracia</a:t>
            </a:r>
            <a:endParaRPr lang="es-ES" dirty="0"/>
          </a:p>
        </p:txBody>
      </p:sp>
      <p:sp>
        <p:nvSpPr>
          <p:cNvPr id="3" name="2 Marcador de contenido"/>
          <p:cNvSpPr>
            <a:spLocks noGrp="1"/>
          </p:cNvSpPr>
          <p:nvPr>
            <p:ph sz="quarter" idx="1"/>
          </p:nvPr>
        </p:nvSpPr>
        <p:spPr/>
        <p:txBody>
          <a:bodyPr>
            <a:normAutofit fontScale="92500" lnSpcReduction="10000"/>
          </a:bodyPr>
          <a:lstStyle/>
          <a:p>
            <a:pPr algn="just"/>
            <a:endParaRPr lang="es-ES" dirty="0" smtClean="0"/>
          </a:p>
          <a:p>
            <a:pPr algn="just"/>
            <a:r>
              <a:rPr lang="es-ES" b="1" dirty="0"/>
              <a:t>Qué es la democracia?</a:t>
            </a:r>
            <a:endParaRPr lang="es-ES" dirty="0"/>
          </a:p>
          <a:p>
            <a:pPr algn="just">
              <a:buNone/>
            </a:pPr>
            <a:r>
              <a:rPr lang="es-ES" dirty="0"/>
              <a:t> </a:t>
            </a:r>
          </a:p>
          <a:p>
            <a:pPr algn="just"/>
            <a:r>
              <a:rPr lang="es-ES" dirty="0" smtClean="0"/>
              <a:t>Medio </a:t>
            </a:r>
            <a:r>
              <a:rPr lang="es-ES" dirty="0"/>
              <a:t>para elegir gobernantes, distribuir poder, </a:t>
            </a:r>
            <a:r>
              <a:rPr lang="es-ES" dirty="0" smtClean="0"/>
              <a:t>rendir </a:t>
            </a:r>
            <a:r>
              <a:rPr lang="es-ES" dirty="0"/>
              <a:t>cuentas y asegurar participación ciudadana. </a:t>
            </a:r>
          </a:p>
          <a:p>
            <a:pPr algn="just"/>
            <a:endParaRPr lang="es-ES" dirty="0"/>
          </a:p>
          <a:p>
            <a:pPr algn="just"/>
            <a:r>
              <a:rPr lang="es-ES" dirty="0" smtClean="0"/>
              <a:t>La promoción de la </a:t>
            </a:r>
            <a:r>
              <a:rPr lang="es-ES" dirty="0"/>
              <a:t>justicia social </a:t>
            </a:r>
            <a:r>
              <a:rPr lang="es-ES" dirty="0" smtClean="0"/>
              <a:t>y </a:t>
            </a:r>
            <a:r>
              <a:rPr lang="es-ES" dirty="0"/>
              <a:t>el desarrollo </a:t>
            </a:r>
            <a:r>
              <a:rPr lang="es-ES" dirty="0" smtClean="0"/>
              <a:t>económico son materia concurrente de Estado, sociedad y mercado. </a:t>
            </a:r>
            <a:r>
              <a:rPr lang="es-ES" dirty="0"/>
              <a:t>La democracia en estos dos rubros es una condición necesaria más no suficiente.</a:t>
            </a:r>
          </a:p>
          <a:p>
            <a:endParaRPr lang="es-ES" dirty="0"/>
          </a:p>
        </p:txBody>
      </p:sp>
    </p:spTree>
    <p:extLst>
      <p:ext uri="{BB962C8B-B14F-4D97-AF65-F5344CB8AC3E}">
        <p14:creationId xmlns:p14="http://schemas.microsoft.com/office/powerpoint/2010/main" val="150509527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2.3 Concepción de democracia</a:t>
            </a:r>
            <a:endParaRPr lang="es-ES" dirty="0"/>
          </a:p>
        </p:txBody>
      </p:sp>
      <p:sp>
        <p:nvSpPr>
          <p:cNvPr id="3" name="2 Marcador de contenido"/>
          <p:cNvSpPr>
            <a:spLocks noGrp="1"/>
          </p:cNvSpPr>
          <p:nvPr>
            <p:ph sz="quarter" idx="1"/>
          </p:nvPr>
        </p:nvSpPr>
        <p:spPr>
          <a:xfrm>
            <a:off x="0" y="1600200"/>
            <a:ext cx="8766048" cy="4495800"/>
          </a:xfrm>
        </p:spPr>
        <p:txBody>
          <a:bodyPr>
            <a:normAutofit fontScale="85000" lnSpcReduction="10000"/>
          </a:bodyPr>
          <a:lstStyle/>
          <a:p>
            <a:pPr algn="ctr"/>
            <a:r>
              <a:rPr lang="es-ES" b="1" dirty="0" smtClean="0"/>
              <a:t>ROBERT DAHL</a:t>
            </a:r>
            <a:endParaRPr lang="es-ES" dirty="0"/>
          </a:p>
          <a:p>
            <a:pPr algn="ctr">
              <a:buNone/>
            </a:pPr>
            <a:r>
              <a:rPr lang="es-ES" dirty="0"/>
              <a:t> </a:t>
            </a:r>
            <a:r>
              <a:rPr lang="es-ES" b="1" dirty="0" smtClean="0"/>
              <a:t>CARACTERÍSTICAS QUE DEBEN EXISTIR PARA QUE EXISTA UNA DEMOCRACIA PLENA:</a:t>
            </a:r>
          </a:p>
          <a:p>
            <a:pPr marL="514350" indent="-514350" algn="just">
              <a:buAutoNum type="arabicParenR"/>
            </a:pPr>
            <a:r>
              <a:rPr lang="es-MX" dirty="0" smtClean="0"/>
              <a:t>Que cada miembro exprese su preferencia, o sea, que vote.</a:t>
            </a:r>
          </a:p>
          <a:p>
            <a:pPr marL="514350" indent="-514350" algn="just">
              <a:buAutoNum type="arabicParenR"/>
            </a:pPr>
            <a:endParaRPr lang="es-MX" dirty="0" smtClean="0"/>
          </a:p>
          <a:p>
            <a:pPr marL="514350" indent="-514350" algn="just">
              <a:buAutoNum type="arabicParenR"/>
            </a:pPr>
            <a:r>
              <a:rPr lang="es-MX" dirty="0" smtClean="0"/>
              <a:t>Que influya por igual cada preferencia, cada voto.</a:t>
            </a:r>
          </a:p>
          <a:p>
            <a:pPr marL="514350" indent="-514350" algn="just">
              <a:buAutoNum type="arabicParenR"/>
            </a:pPr>
            <a:endParaRPr lang="es-MX" dirty="0" smtClean="0"/>
          </a:p>
          <a:p>
            <a:pPr marL="514350" indent="-514350" algn="just">
              <a:buAutoNum type="arabicParenR"/>
            </a:pPr>
            <a:r>
              <a:rPr lang="es-MX" dirty="0" smtClean="0"/>
              <a:t>Que triunfe la opción con mayor número de votos.</a:t>
            </a:r>
          </a:p>
          <a:p>
            <a:pPr marL="514350" indent="-514350" algn="just">
              <a:buAutoNum type="arabicParenR"/>
            </a:pPr>
            <a:endParaRPr lang="es-MX" dirty="0" smtClean="0"/>
          </a:p>
          <a:p>
            <a:pPr marL="514350" indent="-514350" algn="just">
              <a:buAutoNum type="arabicParenR"/>
            </a:pPr>
            <a:r>
              <a:rPr lang="es-MX" dirty="0" smtClean="0"/>
              <a:t>Que los individuos puedan insertar y elegir la opción preferida</a:t>
            </a:r>
          </a:p>
          <a:p>
            <a:pPr marL="514350" indent="-514350" algn="just">
              <a:buAutoNum type="arabicParenR"/>
            </a:pPr>
            <a:endParaRPr lang="es-MX" dirty="0" smtClean="0"/>
          </a:p>
          <a:p>
            <a:pPr>
              <a:buNone/>
            </a:pPr>
            <a:endParaRPr lang="es-ES" dirty="0" smtClean="0"/>
          </a:p>
        </p:txBody>
      </p:sp>
    </p:spTree>
    <p:extLst>
      <p:ext uri="{BB962C8B-B14F-4D97-AF65-F5344CB8AC3E}">
        <p14:creationId xmlns:p14="http://schemas.microsoft.com/office/powerpoint/2010/main" val="150509527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2.3 Concepción de democracia</a:t>
            </a:r>
            <a:endParaRPr lang="es-ES" dirty="0"/>
          </a:p>
        </p:txBody>
      </p:sp>
      <p:sp>
        <p:nvSpPr>
          <p:cNvPr id="3" name="2 Marcador de contenido"/>
          <p:cNvSpPr>
            <a:spLocks noGrp="1"/>
          </p:cNvSpPr>
          <p:nvPr>
            <p:ph sz="quarter" idx="1"/>
          </p:nvPr>
        </p:nvSpPr>
        <p:spPr>
          <a:xfrm>
            <a:off x="0" y="1600200"/>
            <a:ext cx="8766048" cy="4495800"/>
          </a:xfrm>
        </p:spPr>
        <p:txBody>
          <a:bodyPr>
            <a:normAutofit fontScale="77500" lnSpcReduction="20000"/>
          </a:bodyPr>
          <a:lstStyle/>
          <a:p>
            <a:pPr algn="ctr"/>
            <a:r>
              <a:rPr lang="es-ES" b="1" dirty="0" smtClean="0"/>
              <a:t>ROBERT DAHL</a:t>
            </a:r>
            <a:endParaRPr lang="es-ES" dirty="0"/>
          </a:p>
          <a:p>
            <a:pPr algn="ctr">
              <a:buNone/>
            </a:pPr>
            <a:r>
              <a:rPr lang="es-ES" dirty="0"/>
              <a:t> </a:t>
            </a:r>
            <a:r>
              <a:rPr lang="es-ES" b="1" dirty="0" smtClean="0"/>
              <a:t>CARACTERÍSTICAS QUE DEBEN EXISTIR PARA QUE EXISTA UNA DEMOCRACIA PLENA:</a:t>
            </a:r>
          </a:p>
          <a:p>
            <a:pPr marL="514350" indent="-514350">
              <a:buFont typeface="+mj-lt"/>
              <a:buAutoNum type="arabicParenR" startAt="5"/>
            </a:pPr>
            <a:r>
              <a:rPr lang="es-MX" dirty="0" smtClean="0"/>
              <a:t>Que todos los individuos posean la misma información sobre todas y cada una de las alternativas propuestas.</a:t>
            </a:r>
          </a:p>
          <a:p>
            <a:pPr marL="514350" indent="-514350">
              <a:buFont typeface="+mj-lt"/>
              <a:buAutoNum type="arabicParenR" startAt="5"/>
            </a:pPr>
            <a:endParaRPr lang="es-MX" dirty="0" smtClean="0"/>
          </a:p>
          <a:p>
            <a:pPr marL="514350" indent="-514350">
              <a:buFont typeface="+mj-lt"/>
              <a:buAutoNum type="arabicParenR" startAt="5"/>
            </a:pPr>
            <a:r>
              <a:rPr lang="es-MX" dirty="0" smtClean="0"/>
              <a:t>Que las alternativas con mayor votación desplacen a las otras.</a:t>
            </a:r>
          </a:p>
          <a:p>
            <a:pPr marL="514350" indent="-514350">
              <a:buFont typeface="+mj-lt"/>
              <a:buAutoNum type="arabicParenR" startAt="5"/>
            </a:pPr>
            <a:endParaRPr lang="es-MX" dirty="0" smtClean="0"/>
          </a:p>
          <a:p>
            <a:pPr marL="514350" indent="-514350">
              <a:buFont typeface="+mj-lt"/>
              <a:buAutoNum type="arabicParenR" startAt="5"/>
            </a:pPr>
            <a:r>
              <a:rPr lang="es-MX" dirty="0" smtClean="0"/>
              <a:t>Que se ejecuten las órdenes de los representantes designados o se lleven a cabo las acciones elegidas.</a:t>
            </a:r>
          </a:p>
          <a:p>
            <a:pPr marL="514350" indent="-514350">
              <a:buFont typeface="+mj-lt"/>
              <a:buAutoNum type="arabicParenR" startAt="5"/>
            </a:pPr>
            <a:endParaRPr lang="es-MX" dirty="0" smtClean="0"/>
          </a:p>
          <a:p>
            <a:pPr marL="514350" indent="-514350">
              <a:buFont typeface="+mj-lt"/>
              <a:buAutoNum type="arabicParenR" startAt="5"/>
            </a:pPr>
            <a:r>
              <a:rPr lang="es-MX" dirty="0" smtClean="0"/>
              <a:t>Que todas las elecciones que se realicen cumplan con estas siete condiciones o que se subordinen a ellas.</a:t>
            </a:r>
          </a:p>
          <a:p>
            <a:pPr marL="514350" indent="-514350">
              <a:buFont typeface="+mj-lt"/>
              <a:buAutoNum type="arabicParenR" startAt="5"/>
            </a:pPr>
            <a:endParaRPr lang="es-MX" dirty="0" smtClean="0"/>
          </a:p>
          <a:p>
            <a:pPr>
              <a:buNone/>
            </a:pPr>
            <a:endParaRPr lang="es-ES" dirty="0" smtClean="0"/>
          </a:p>
        </p:txBody>
      </p:sp>
    </p:spTree>
    <p:extLst>
      <p:ext uri="{BB962C8B-B14F-4D97-AF65-F5344CB8AC3E}">
        <p14:creationId xmlns:p14="http://schemas.microsoft.com/office/powerpoint/2010/main" val="150509527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2.4 Democracia Social</a:t>
            </a:r>
            <a:endParaRPr lang="es-ES" dirty="0"/>
          </a:p>
        </p:txBody>
      </p:sp>
      <p:sp>
        <p:nvSpPr>
          <p:cNvPr id="3" name="2 Marcador de contenido"/>
          <p:cNvSpPr>
            <a:spLocks noGrp="1"/>
          </p:cNvSpPr>
          <p:nvPr>
            <p:ph sz="quarter" idx="1"/>
          </p:nvPr>
        </p:nvSpPr>
        <p:spPr/>
        <p:txBody>
          <a:bodyPr>
            <a:normAutofit fontScale="92500" lnSpcReduction="20000"/>
          </a:bodyPr>
          <a:lstStyle/>
          <a:p>
            <a:endParaRPr lang="es-MX" dirty="0" smtClean="0"/>
          </a:p>
          <a:p>
            <a:pPr algn="just"/>
            <a:r>
              <a:rPr lang="es-MX" dirty="0" smtClean="0"/>
              <a:t>Para Giovanni </a:t>
            </a:r>
            <a:r>
              <a:rPr lang="es-MX" dirty="0" err="1" smtClean="0"/>
              <a:t>Sartori</a:t>
            </a:r>
            <a:r>
              <a:rPr lang="es-MX" dirty="0" smtClean="0"/>
              <a:t> la acepción original del término </a:t>
            </a:r>
            <a:r>
              <a:rPr lang="es-ES" dirty="0" smtClean="0"/>
              <a:t>revela una sociedad cuyo </a:t>
            </a:r>
            <a:r>
              <a:rPr lang="es-ES" i="1" dirty="0" err="1" smtClean="0"/>
              <a:t>ethos</a:t>
            </a:r>
            <a:r>
              <a:rPr lang="es-ES" dirty="0" smtClean="0"/>
              <a:t> (modo de vivir y convivir, condición general de la sociedad) exige a sus propios miembros, verse y tratarse socialmente como iguales.</a:t>
            </a:r>
          </a:p>
          <a:p>
            <a:pPr algn="just"/>
            <a:endParaRPr lang="es-ES" dirty="0" smtClean="0"/>
          </a:p>
          <a:p>
            <a:pPr algn="just"/>
            <a:r>
              <a:rPr lang="es-ES" dirty="0"/>
              <a:t>También puede definirse como el conjunto de las democracias primarias – pequeños comunidades y asociaciones voluntarias concretas – que vigorizan y alimentan  a la democracia desde la base, a partir de la sociedad civil. </a:t>
            </a:r>
          </a:p>
          <a:p>
            <a:pPr algn="just"/>
            <a:endParaRPr lang="es-ES" dirty="0" smtClean="0"/>
          </a:p>
          <a:p>
            <a:endParaRPr lang="es-E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dirty="0" smtClean="0"/>
              <a:t>2.5 </a:t>
            </a:r>
            <a:r>
              <a:rPr lang="en-US" dirty="0" err="1" smtClean="0"/>
              <a:t>Pluralismo</a:t>
            </a:r>
            <a:r>
              <a:rPr lang="en-US" dirty="0" smtClean="0"/>
              <a:t> y </a:t>
            </a:r>
            <a:r>
              <a:rPr lang="en-US" dirty="0" err="1" smtClean="0"/>
              <a:t>Poder</a:t>
            </a:r>
            <a:endParaRPr lang="es-ES" dirty="0"/>
          </a:p>
        </p:txBody>
      </p:sp>
      <p:sp>
        <p:nvSpPr>
          <p:cNvPr id="3" name="2 Marcador de contenido"/>
          <p:cNvSpPr>
            <a:spLocks noGrp="1"/>
          </p:cNvSpPr>
          <p:nvPr>
            <p:ph sz="quarter" idx="1"/>
          </p:nvPr>
        </p:nvSpPr>
        <p:spPr/>
        <p:txBody>
          <a:bodyPr>
            <a:normAutofit fontScale="92500"/>
          </a:bodyPr>
          <a:lstStyle/>
          <a:p>
            <a:endParaRPr lang="en-US" dirty="0" smtClean="0"/>
          </a:p>
          <a:p>
            <a:pPr algn="just"/>
            <a:r>
              <a:rPr lang="es-ES" dirty="0" smtClean="0"/>
              <a:t>La existencia del pluralismo implica la participación y convivencia de diferentes ideas políticas y grupos sociales en la vida democrática de una Nación. </a:t>
            </a:r>
          </a:p>
          <a:p>
            <a:pPr algn="just"/>
            <a:endParaRPr lang="es-ES" dirty="0" smtClean="0"/>
          </a:p>
          <a:p>
            <a:pPr algn="just"/>
            <a:r>
              <a:rPr lang="es-ES" dirty="0" smtClean="0"/>
              <a:t>Cuando en la vida política de una comunidad existe el pluralismo, los diversos sectores, no solamente forman parte del proceso electoral, sino que, además participarán activamente en la toma de decisiones de un gobierno respecto de un tema de interés social.</a:t>
            </a:r>
          </a:p>
          <a:p>
            <a:endParaRPr lang="es-E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n-US" dirty="0" smtClean="0"/>
              <a:t>2.5 </a:t>
            </a:r>
            <a:r>
              <a:rPr lang="en-US" dirty="0" err="1" smtClean="0"/>
              <a:t>Pluralismo</a:t>
            </a:r>
            <a:r>
              <a:rPr lang="en-US" dirty="0" smtClean="0"/>
              <a:t> y </a:t>
            </a:r>
            <a:r>
              <a:rPr lang="en-US" dirty="0" err="1" smtClean="0"/>
              <a:t>poder</a:t>
            </a:r>
            <a:r>
              <a:rPr lang="en-US" dirty="0" smtClean="0"/>
              <a:t> (2 de 2)</a:t>
            </a:r>
            <a:endParaRPr lang="es-ES" dirty="0"/>
          </a:p>
        </p:txBody>
      </p:sp>
      <p:sp>
        <p:nvSpPr>
          <p:cNvPr id="3" name="2 Marcador de contenido"/>
          <p:cNvSpPr>
            <a:spLocks noGrp="1"/>
          </p:cNvSpPr>
          <p:nvPr>
            <p:ph sz="quarter" idx="1"/>
          </p:nvPr>
        </p:nvSpPr>
        <p:spPr/>
        <p:txBody>
          <a:bodyPr/>
          <a:lstStyle/>
          <a:p>
            <a:pPr>
              <a:buNone/>
            </a:pPr>
            <a:endParaRPr lang="es-ES" dirty="0" smtClean="0"/>
          </a:p>
          <a:p>
            <a:pPr algn="just"/>
            <a:r>
              <a:rPr lang="es-ES" dirty="0" smtClean="0"/>
              <a:t>El pluralismo de las libertades y el orden de un derecho regulador de las  libertades están en una relación de complementariedad: el derecho ‘‘domestico’’ el Estado-poder; el derecho se realiza en el Estado-constitucional, bajo la condición de estar comprometido con la justicia política y social.</a:t>
            </a:r>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p:txBody>
          <a:bodyPr>
            <a:normAutofit/>
          </a:bodyPr>
          <a:lstStyle/>
          <a:p>
            <a:endParaRPr lang="es-ES" sz="4000" dirty="0"/>
          </a:p>
        </p:txBody>
      </p:sp>
      <p:sp>
        <p:nvSpPr>
          <p:cNvPr id="4" name="3 Título"/>
          <p:cNvSpPr>
            <a:spLocks noGrp="1"/>
          </p:cNvSpPr>
          <p:nvPr>
            <p:ph type="title"/>
          </p:nvPr>
        </p:nvSpPr>
        <p:spPr/>
        <p:txBody>
          <a:bodyPr>
            <a:noAutofit/>
          </a:bodyPr>
          <a:lstStyle/>
          <a:p>
            <a:r>
              <a:rPr lang="en-US" sz="4000" dirty="0" smtClean="0"/>
              <a:t>1.2 </a:t>
            </a:r>
            <a:r>
              <a:rPr lang="en-US" sz="4000" dirty="0" err="1" smtClean="0"/>
              <a:t>Elementos</a:t>
            </a:r>
            <a:r>
              <a:rPr lang="en-US" sz="4000" dirty="0" smtClean="0"/>
              <a:t> </a:t>
            </a:r>
            <a:r>
              <a:rPr lang="en-US" sz="4000" dirty="0" err="1" smtClean="0"/>
              <a:t>esenciales</a:t>
            </a:r>
            <a:r>
              <a:rPr lang="en-US" sz="4000" dirty="0" smtClean="0"/>
              <a:t> del Estado</a:t>
            </a:r>
            <a:endParaRPr lang="es-ES" sz="4000" dirty="0"/>
          </a:p>
        </p:txBody>
      </p:sp>
    </p:spTree>
    <p:extLst>
      <p:ext uri="{BB962C8B-B14F-4D97-AF65-F5344CB8AC3E}">
        <p14:creationId xmlns:p14="http://schemas.microsoft.com/office/powerpoint/2010/main" val="204448931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style>
          <a:lnRef idx="1">
            <a:schemeClr val="accent1"/>
          </a:lnRef>
          <a:fillRef idx="2">
            <a:schemeClr val="accent1"/>
          </a:fillRef>
          <a:effectRef idx="1">
            <a:schemeClr val="accent1"/>
          </a:effectRef>
          <a:fontRef idx="minor">
            <a:schemeClr val="dk1"/>
          </a:fontRef>
        </p:style>
        <p:txBody>
          <a:bodyPr>
            <a:normAutofit/>
          </a:bodyPr>
          <a:lstStyle/>
          <a:p>
            <a:pPr marL="0" indent="0" algn="ctr">
              <a:buNone/>
            </a:pPr>
            <a:r>
              <a:rPr lang="en-US" dirty="0" smtClean="0">
                <a:solidFill>
                  <a:schemeClr val="accent1">
                    <a:lumMod val="50000"/>
                  </a:schemeClr>
                </a:solidFill>
              </a:rPr>
              <a:t> ESTADOS DEMOCRÁTICOS</a:t>
            </a:r>
          </a:p>
          <a:p>
            <a:pPr marL="0" indent="0" algn="ctr">
              <a:buNone/>
            </a:pPr>
            <a:r>
              <a:rPr lang="en-US" dirty="0" smtClean="0">
                <a:solidFill>
                  <a:schemeClr val="accent1">
                    <a:lumMod val="50000"/>
                  </a:schemeClr>
                </a:solidFill>
              </a:rPr>
              <a:t>( 2 ELEMENTOS:  DEMOCRACIA </a:t>
            </a:r>
            <a:r>
              <a:rPr lang="en-US" dirty="0">
                <a:solidFill>
                  <a:schemeClr val="accent1">
                    <a:lumMod val="50000"/>
                  </a:schemeClr>
                </a:solidFill>
              </a:rPr>
              <a:t>+ </a:t>
            </a:r>
            <a:r>
              <a:rPr lang="en-US" dirty="0" smtClean="0">
                <a:solidFill>
                  <a:schemeClr val="accent1">
                    <a:lumMod val="50000"/>
                  </a:schemeClr>
                </a:solidFill>
              </a:rPr>
              <a:t>DERECHOS </a:t>
            </a:r>
            <a:r>
              <a:rPr lang="en-US" dirty="0">
                <a:solidFill>
                  <a:schemeClr val="accent1">
                    <a:lumMod val="50000"/>
                  </a:schemeClr>
                </a:solidFill>
              </a:rPr>
              <a:t>HUMANOS)</a:t>
            </a:r>
          </a:p>
          <a:p>
            <a:pPr marL="0" indent="0" algn="ctr">
              <a:buNone/>
            </a:pPr>
            <a:endParaRPr lang="en-US" dirty="0" smtClean="0">
              <a:solidFill>
                <a:schemeClr val="accent1">
                  <a:lumMod val="50000"/>
                </a:schemeClr>
              </a:solidFill>
            </a:endParaRPr>
          </a:p>
          <a:p>
            <a:pPr marL="0" indent="0" algn="ctr">
              <a:buNone/>
            </a:pPr>
            <a:r>
              <a:rPr lang="en-US" dirty="0">
                <a:solidFill>
                  <a:schemeClr val="accent1">
                    <a:lumMod val="50000"/>
                  </a:schemeClr>
                </a:solidFill>
              </a:rPr>
              <a:t>O</a:t>
            </a:r>
          </a:p>
          <a:p>
            <a:pPr marL="0" indent="0" algn="ctr">
              <a:buNone/>
            </a:pPr>
            <a:endParaRPr lang="en-US" dirty="0" smtClean="0">
              <a:solidFill>
                <a:schemeClr val="accent1">
                  <a:lumMod val="50000"/>
                </a:schemeClr>
              </a:solidFill>
            </a:endParaRPr>
          </a:p>
          <a:p>
            <a:pPr marL="0" indent="0" algn="ctr">
              <a:buNone/>
            </a:pPr>
            <a:r>
              <a:rPr lang="en-US" dirty="0" smtClean="0">
                <a:solidFill>
                  <a:schemeClr val="accent1">
                    <a:lumMod val="50000"/>
                  </a:schemeClr>
                </a:solidFill>
              </a:rPr>
              <a:t>ESTADOS </a:t>
            </a:r>
            <a:r>
              <a:rPr lang="en-US" dirty="0">
                <a:solidFill>
                  <a:schemeClr val="accent1">
                    <a:lumMod val="50000"/>
                  </a:schemeClr>
                </a:solidFill>
              </a:rPr>
              <a:t>AUTORITARIOS </a:t>
            </a:r>
          </a:p>
          <a:p>
            <a:pPr marL="0" indent="0" algn="ctr">
              <a:buNone/>
            </a:pPr>
            <a:r>
              <a:rPr lang="en-US" dirty="0" smtClean="0">
                <a:solidFill>
                  <a:schemeClr val="accent1">
                    <a:lumMod val="50000"/>
                  </a:schemeClr>
                </a:solidFill>
              </a:rPr>
              <a:t>(1 ELEMENTO O NINGUNO)</a:t>
            </a:r>
            <a:endParaRPr lang="en-US" dirty="0">
              <a:solidFill>
                <a:schemeClr val="accent1">
                  <a:lumMod val="50000"/>
                </a:schemeClr>
              </a:solidFill>
            </a:endParaRPr>
          </a:p>
          <a:p>
            <a:pPr marL="0" indent="0" algn="ctr">
              <a:buNone/>
            </a:pPr>
            <a:endParaRPr lang="es-ES" dirty="0" smtClean="0">
              <a:solidFill>
                <a:srgbClr val="FF0000"/>
              </a:solidFill>
            </a:endParaRPr>
          </a:p>
          <a:p>
            <a:endParaRPr lang="es-ES" dirty="0"/>
          </a:p>
        </p:txBody>
      </p:sp>
      <p:sp>
        <p:nvSpPr>
          <p:cNvPr id="4" name="3 Título"/>
          <p:cNvSpPr>
            <a:spLocks noGrp="1"/>
          </p:cNvSpPr>
          <p:nvPr>
            <p:ph type="title"/>
          </p:nvPr>
        </p:nvSpPr>
        <p:spPr/>
        <p:txBody>
          <a:bodyPr>
            <a:normAutofit fontScale="90000"/>
          </a:bodyPr>
          <a:lstStyle/>
          <a:p>
            <a:pPr algn="ctr"/>
            <a:r>
              <a:rPr lang="es-MX" dirty="0" smtClean="0"/>
              <a:t>ESTADOS DEMOCRÁTICOS</a:t>
            </a:r>
            <a:br>
              <a:rPr lang="es-MX" dirty="0" smtClean="0"/>
            </a:br>
            <a:r>
              <a:rPr lang="es-MX" dirty="0" smtClean="0"/>
              <a:t>ESTADOS AUTORITARIOS</a:t>
            </a:r>
            <a:endParaRPr lang="es-MX" dirty="0"/>
          </a:p>
        </p:txBody>
      </p:sp>
    </p:spTree>
    <p:extLst>
      <p:ext uri="{BB962C8B-B14F-4D97-AF65-F5344CB8AC3E}">
        <p14:creationId xmlns:p14="http://schemas.microsoft.com/office/powerpoint/2010/main" val="14736230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b="1" dirty="0" smtClean="0"/>
              <a:t/>
            </a:r>
            <a:br>
              <a:rPr lang="es-MX" b="1" dirty="0" smtClean="0"/>
            </a:br>
            <a:r>
              <a:rPr lang="es-MX" b="1" dirty="0" smtClean="0"/>
              <a:t>CONSTITUCIÓN Y DEMOCRACIA</a:t>
            </a:r>
            <a:br>
              <a:rPr lang="es-MX" b="1" dirty="0" smtClean="0"/>
            </a:br>
            <a:r>
              <a:rPr lang="es-MX" b="1" dirty="0" smtClean="0"/>
              <a:t>Diego </a:t>
            </a:r>
            <a:r>
              <a:rPr lang="es-MX" b="1" dirty="0" err="1" smtClean="0"/>
              <a:t>Valadés</a:t>
            </a:r>
            <a:r>
              <a:rPr lang="es-MX" b="1" dirty="0" smtClean="0"/>
              <a:t/>
            </a:r>
            <a:br>
              <a:rPr lang="es-MX" b="1" dirty="0" smtClean="0"/>
            </a:br>
            <a:endParaRPr lang="es-MX" dirty="0"/>
          </a:p>
        </p:txBody>
      </p:sp>
      <p:sp>
        <p:nvSpPr>
          <p:cNvPr id="3" name="2 Marcador de contenido"/>
          <p:cNvSpPr>
            <a:spLocks noGrp="1"/>
          </p:cNvSpPr>
          <p:nvPr>
            <p:ph sz="quarter" idx="1"/>
          </p:nvPr>
        </p:nvSpPr>
        <p:spPr/>
        <p:txBody>
          <a:bodyPr>
            <a:normAutofit fontScale="77500" lnSpcReduction="20000"/>
          </a:bodyPr>
          <a:lstStyle/>
          <a:p>
            <a:pPr algn="ctr">
              <a:buNone/>
            </a:pPr>
            <a:r>
              <a:rPr lang="es-MX" b="1" dirty="0" smtClean="0"/>
              <a:t>Cuestiones a tomar en consideración en todo sistema democrático orientado a la regulación del poder político</a:t>
            </a:r>
          </a:p>
          <a:p>
            <a:pPr algn="ctr">
              <a:buNone/>
            </a:pPr>
            <a:endParaRPr lang="es-MX" dirty="0" smtClean="0"/>
          </a:p>
          <a:p>
            <a:pPr marL="514350" indent="-514350" algn="just">
              <a:buAutoNum type="arabicParenR"/>
            </a:pPr>
            <a:r>
              <a:rPr lang="es-MX" dirty="0" smtClean="0"/>
              <a:t>El control sobre los Poderes del Estado debe hacerse con base en los siguientes principios: responsabilidad, efectividad, utilidad, publicidad, estabilidad, regularidad.</a:t>
            </a:r>
          </a:p>
          <a:p>
            <a:pPr marL="514350" indent="-514350" algn="just">
              <a:buAutoNum type="arabicParenR"/>
            </a:pPr>
            <a:endParaRPr lang="es-MX" dirty="0" smtClean="0"/>
          </a:p>
          <a:p>
            <a:pPr marL="514350" indent="-514350" algn="just">
              <a:buAutoNum type="arabicParenR"/>
            </a:pPr>
            <a:r>
              <a:rPr lang="es-MX" dirty="0" smtClean="0"/>
              <a:t>Se deben proteger en todo momento los derechos individuales y colectivos concernientes a la libertad, seguridad, igualdad y equidad.</a:t>
            </a:r>
          </a:p>
          <a:p>
            <a:pPr marL="514350" indent="-514350" algn="just">
              <a:buAutoNum type="arabicParenR"/>
            </a:pPr>
            <a:endParaRPr lang="es-MX" dirty="0" smtClean="0"/>
          </a:p>
          <a:p>
            <a:pPr marL="514350" indent="-514350" algn="just">
              <a:buAutoNum type="arabicParenR"/>
            </a:pPr>
            <a:r>
              <a:rPr lang="es-MX" dirty="0" smtClean="0"/>
              <a:t>Algunas propuestas orientadas al fortalecimiento de la democracia: gobiernos de coalición, reelección de legisladores federales y locales, renovación constitucional.</a:t>
            </a:r>
          </a:p>
          <a:p>
            <a:pPr algn="ctr">
              <a:buNone/>
            </a:pPr>
            <a:endParaRPr lang="es-MX" dirty="0" smtClean="0"/>
          </a:p>
          <a:p>
            <a:pPr>
              <a:buNone/>
            </a:pPr>
            <a:endParaRPr lang="es-MX" b="1"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b="1" dirty="0" smtClean="0"/>
              <a:t/>
            </a:r>
            <a:br>
              <a:rPr lang="es-MX" b="1" dirty="0" smtClean="0"/>
            </a:br>
            <a:r>
              <a:rPr lang="es-MX" sz="3300" b="1" dirty="0" smtClean="0"/>
              <a:t>CONSTITUCIÓN Y DEMOCRACIA</a:t>
            </a:r>
            <a:br>
              <a:rPr lang="es-MX" sz="3300" b="1" dirty="0" smtClean="0"/>
            </a:br>
            <a:r>
              <a:rPr lang="es-MX" sz="3300" b="1" dirty="0" smtClean="0"/>
              <a:t>Diego </a:t>
            </a:r>
            <a:r>
              <a:rPr lang="es-MX" sz="3300" b="1" dirty="0" err="1" smtClean="0"/>
              <a:t>Valadés</a:t>
            </a:r>
            <a:r>
              <a:rPr lang="es-MX" sz="3300" b="1" dirty="0" smtClean="0"/>
              <a:t/>
            </a:r>
            <a:br>
              <a:rPr lang="es-MX" sz="3300" b="1" dirty="0" smtClean="0"/>
            </a:br>
            <a:r>
              <a:rPr lang="es-MX" sz="3300" b="1" dirty="0" smtClean="0"/>
              <a:t>REFORMAS INDISPENSABLES</a:t>
            </a:r>
            <a:r>
              <a:rPr lang="es-MX" b="1" dirty="0" smtClean="0"/>
              <a:t/>
            </a:r>
            <a:br>
              <a:rPr lang="es-MX" b="1" dirty="0" smtClean="0"/>
            </a:br>
            <a:endParaRPr lang="es-MX" dirty="0"/>
          </a:p>
        </p:txBody>
      </p:sp>
      <p:sp>
        <p:nvSpPr>
          <p:cNvPr id="3" name="2 Marcador de contenido"/>
          <p:cNvSpPr>
            <a:spLocks noGrp="1"/>
          </p:cNvSpPr>
          <p:nvPr>
            <p:ph sz="quarter" idx="1"/>
          </p:nvPr>
        </p:nvSpPr>
        <p:spPr/>
        <p:style>
          <a:lnRef idx="2">
            <a:schemeClr val="accent1"/>
          </a:lnRef>
          <a:fillRef idx="1">
            <a:schemeClr val="lt1"/>
          </a:fillRef>
          <a:effectRef idx="0">
            <a:schemeClr val="accent1"/>
          </a:effectRef>
          <a:fontRef idx="minor">
            <a:schemeClr val="dk1"/>
          </a:fontRef>
        </p:style>
        <p:txBody>
          <a:bodyPr numCol="2">
            <a:normAutofit fontScale="70000" lnSpcReduction="20000"/>
          </a:bodyPr>
          <a:lstStyle/>
          <a:p>
            <a:pPr algn="just">
              <a:buFont typeface="Wingdings" pitchFamily="2" charset="2"/>
              <a:buChar char="v"/>
            </a:pPr>
            <a:r>
              <a:rPr lang="es-MX" dirty="0" smtClean="0"/>
              <a:t>Reducir el periodo presidencial a un periodo breve.</a:t>
            </a:r>
          </a:p>
          <a:p>
            <a:pPr algn="just">
              <a:buFont typeface="Wingdings" pitchFamily="2" charset="2"/>
              <a:buChar char="v"/>
            </a:pPr>
            <a:endParaRPr lang="es-MX" dirty="0" smtClean="0"/>
          </a:p>
          <a:p>
            <a:pPr algn="just">
              <a:buFont typeface="Wingdings" pitchFamily="2" charset="2"/>
              <a:buChar char="v"/>
            </a:pPr>
            <a:r>
              <a:rPr lang="es-MX" dirty="0" smtClean="0"/>
              <a:t>Presencia sistemática y frecuente de los miembros del gabinete en </a:t>
            </a:r>
            <a:r>
              <a:rPr lang="es-MX" dirty="0" err="1" smtClean="0"/>
              <a:t>eL</a:t>
            </a:r>
            <a:r>
              <a:rPr lang="es-MX" dirty="0" smtClean="0"/>
              <a:t> Congreso en el que este último pida informes y exija cuentas.</a:t>
            </a:r>
          </a:p>
          <a:p>
            <a:pPr algn="just">
              <a:buFont typeface="Wingdings" pitchFamily="2" charset="2"/>
              <a:buChar char="v"/>
            </a:pPr>
            <a:endParaRPr lang="es-MX" dirty="0" smtClean="0"/>
          </a:p>
          <a:p>
            <a:pPr algn="just">
              <a:buFont typeface="Wingdings" pitchFamily="2" charset="2"/>
              <a:buChar char="v"/>
            </a:pPr>
            <a:r>
              <a:rPr lang="es-MX" dirty="0" smtClean="0"/>
              <a:t>Establecimiento de un Jefe de Gabinete, nombrado por el Presidente de la República y ratificado por el Congreso.</a:t>
            </a:r>
          </a:p>
          <a:p>
            <a:pPr algn="just">
              <a:buNone/>
            </a:pPr>
            <a:endParaRPr lang="es-MX" dirty="0" smtClean="0"/>
          </a:p>
          <a:p>
            <a:pPr algn="just">
              <a:buFont typeface="Wingdings" pitchFamily="2" charset="2"/>
              <a:buChar char="v"/>
            </a:pPr>
            <a:r>
              <a:rPr lang="es-MX" dirty="0" smtClean="0"/>
              <a:t>Garantizar la neutralidad de la administración: servicio civil eficaz.</a:t>
            </a:r>
          </a:p>
          <a:p>
            <a:pPr algn="just">
              <a:buFont typeface="Wingdings" pitchFamily="2" charset="2"/>
              <a:buChar char="v"/>
            </a:pPr>
            <a:r>
              <a:rPr lang="es-MX" dirty="0" smtClean="0"/>
              <a:t>Reelección de legisladores</a:t>
            </a:r>
          </a:p>
          <a:p>
            <a:pPr algn="just">
              <a:buNone/>
            </a:pPr>
            <a:endParaRPr lang="es-MX" dirty="0" smtClean="0"/>
          </a:p>
          <a:p>
            <a:pPr algn="just">
              <a:buNone/>
            </a:pPr>
            <a:endParaRPr lang="es-MX" dirty="0" smtClean="0"/>
          </a:p>
          <a:p>
            <a:pPr algn="just">
              <a:buFont typeface="Wingdings" pitchFamily="2" charset="2"/>
              <a:buChar char="v"/>
            </a:pPr>
            <a:r>
              <a:rPr lang="es-MX" dirty="0" smtClean="0"/>
              <a:t>Establecimiento de un servicio civil en el Congreso</a:t>
            </a:r>
          </a:p>
          <a:p>
            <a:pPr algn="just">
              <a:buFont typeface="Wingdings" pitchFamily="2" charset="2"/>
              <a:buChar char="v"/>
            </a:pPr>
            <a:endParaRPr lang="es-MX" dirty="0" smtClean="0"/>
          </a:p>
          <a:p>
            <a:pPr algn="just">
              <a:buFont typeface="Wingdings" pitchFamily="2" charset="2"/>
              <a:buChar char="v"/>
            </a:pPr>
            <a:endParaRPr lang="es-MX" dirty="0" smtClean="0"/>
          </a:p>
          <a:p>
            <a:pPr algn="just">
              <a:buFont typeface="Wingdings" pitchFamily="2" charset="2"/>
              <a:buChar char="v"/>
            </a:pPr>
            <a:r>
              <a:rPr lang="es-MX" dirty="0" smtClean="0"/>
              <a:t>Garantizar democracia interna de los partidos políticos, tomando en cuenta el funcionamiento democrático de los mismos</a:t>
            </a:r>
          </a:p>
          <a:p>
            <a:pPr algn="just">
              <a:buFont typeface="Wingdings" pitchFamily="2" charset="2"/>
              <a:buChar char="v"/>
            </a:pPr>
            <a:endParaRPr lang="es-MX" dirty="0" smtClean="0"/>
          </a:p>
          <a:p>
            <a:pPr>
              <a:buNone/>
            </a:pPr>
            <a:endParaRPr lang="es-MX" b="1"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691680" y="332656"/>
            <a:ext cx="6480720" cy="646331"/>
          </a:xfrm>
          <a:prstGeom prst="rect">
            <a:avLst/>
          </a:prstGeom>
          <a:noFill/>
        </p:spPr>
        <p:txBody>
          <a:bodyPr wrap="square" rtlCol="0">
            <a:spAutoFit/>
          </a:bodyPr>
          <a:lstStyle/>
          <a:p>
            <a:pPr algn="ctr"/>
            <a:r>
              <a:rPr lang="es-MX" b="1" dirty="0" smtClean="0"/>
              <a:t>Diagrama de flujo circular  con cuatro etapas:</a:t>
            </a:r>
          </a:p>
          <a:p>
            <a:pPr algn="ctr"/>
            <a:r>
              <a:rPr lang="es-MX" b="1" dirty="0" smtClean="0"/>
              <a:t>dos prelegislativas,  una legislativa y una poslegislativa</a:t>
            </a:r>
            <a:endParaRPr lang="es-MX" b="1" dirty="0"/>
          </a:p>
        </p:txBody>
      </p:sp>
      <p:pic>
        <p:nvPicPr>
          <p:cNvPr id="4" name="3 Imagen" descr="4 etapas proceso legislativo.jpg"/>
          <p:cNvPicPr>
            <a:picLocks noChangeAspect="1"/>
          </p:cNvPicPr>
          <p:nvPr/>
        </p:nvPicPr>
        <p:blipFill>
          <a:blip r:embed="rId3" cstate="print"/>
          <a:stretch>
            <a:fillRect/>
          </a:stretch>
        </p:blipFill>
        <p:spPr>
          <a:xfrm>
            <a:off x="1215388" y="1268760"/>
            <a:ext cx="7663436" cy="5260816"/>
          </a:xfrm>
          <a:prstGeom prst="rect">
            <a:avLst/>
          </a:prstGeom>
        </p:spPr>
      </p:pic>
    </p:spTree>
    <p:extLst>
      <p:ext uri="{BB962C8B-B14F-4D97-AF65-F5344CB8AC3E}">
        <p14:creationId xmlns:p14="http://schemas.microsoft.com/office/powerpoint/2010/main" val="84953916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C:\Users\Usuario\Downloads\grÃ¡ficaLMC.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620688"/>
            <a:ext cx="7776864" cy="6048672"/>
          </a:xfrm>
          <a:prstGeom prst="rect">
            <a:avLst/>
          </a:prstGeom>
          <a:noFill/>
          <a:ln>
            <a:noFill/>
          </a:ln>
        </p:spPr>
      </p:pic>
    </p:spTree>
    <p:extLst>
      <p:ext uri="{BB962C8B-B14F-4D97-AF65-F5344CB8AC3E}">
        <p14:creationId xmlns:p14="http://schemas.microsoft.com/office/powerpoint/2010/main" val="12277484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C:\Users\Usuario\Downloads\grÃ¡fica_13.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31640" y="620688"/>
            <a:ext cx="7416824" cy="5688631"/>
          </a:xfrm>
          <a:prstGeom prst="rect">
            <a:avLst/>
          </a:prstGeom>
          <a:noFill/>
          <a:ln>
            <a:noFill/>
          </a:ln>
        </p:spPr>
      </p:pic>
      <p:sp>
        <p:nvSpPr>
          <p:cNvPr id="3" name="CuadroTexto 2"/>
          <p:cNvSpPr txBox="1"/>
          <p:nvPr/>
        </p:nvSpPr>
        <p:spPr>
          <a:xfrm>
            <a:off x="1259632" y="6309319"/>
            <a:ext cx="6840760" cy="369332"/>
          </a:xfrm>
          <a:prstGeom prst="rect">
            <a:avLst/>
          </a:prstGeom>
          <a:noFill/>
        </p:spPr>
        <p:txBody>
          <a:bodyPr wrap="square" rtlCol="0">
            <a:spAutoFit/>
          </a:bodyPr>
          <a:lstStyle/>
          <a:p>
            <a:r>
              <a:rPr lang="es-MX" dirty="0" smtClean="0"/>
              <a:t>CAPITAL in </a:t>
            </a:r>
            <a:r>
              <a:rPr lang="es-MX" dirty="0" err="1" smtClean="0"/>
              <a:t>the</a:t>
            </a:r>
            <a:r>
              <a:rPr lang="es-MX" dirty="0" smtClean="0"/>
              <a:t> 21fst Century, Thomas </a:t>
            </a:r>
            <a:r>
              <a:rPr lang="es-MX" dirty="0" err="1" smtClean="0"/>
              <a:t>Piketty</a:t>
            </a:r>
            <a:r>
              <a:rPr lang="es-MX" dirty="0" smtClean="0"/>
              <a:t>, </a:t>
            </a:r>
            <a:r>
              <a:rPr lang="es-MX" dirty="0" err="1" smtClean="0"/>
              <a:t>Belnap</a:t>
            </a:r>
            <a:r>
              <a:rPr lang="es-MX" dirty="0" smtClean="0"/>
              <a:t> </a:t>
            </a:r>
            <a:r>
              <a:rPr lang="es-MX" dirty="0" err="1" smtClean="0"/>
              <a:t>Press</a:t>
            </a:r>
            <a:r>
              <a:rPr lang="es-MX" dirty="0" smtClean="0"/>
              <a:t>, 2014</a:t>
            </a:r>
            <a:endParaRPr lang="es-MX" dirty="0"/>
          </a:p>
        </p:txBody>
      </p:sp>
    </p:spTree>
    <p:extLst>
      <p:ext uri="{BB962C8B-B14F-4D97-AF65-F5344CB8AC3E}">
        <p14:creationId xmlns:p14="http://schemas.microsoft.com/office/powerpoint/2010/main" val="31174219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MX"/>
          </a:p>
        </p:txBody>
      </p:sp>
      <p:sp>
        <p:nvSpPr>
          <p:cNvPr id="3" name="Marcador de contenido 2"/>
          <p:cNvSpPr>
            <a:spLocks noGrp="1"/>
          </p:cNvSpPr>
          <p:nvPr>
            <p:ph sz="quarter" idx="1"/>
          </p:nvPr>
        </p:nvSpPr>
        <p:spPr>
          <a:xfrm>
            <a:off x="957195" y="3068960"/>
            <a:ext cx="8153400" cy="1252736"/>
          </a:xfrm>
        </p:spPr>
        <p:txBody>
          <a:bodyPr>
            <a:normAutofit/>
          </a:bodyPr>
          <a:lstStyle/>
          <a:p>
            <a:r>
              <a:rPr lang="es-MX" sz="6000" dirty="0" smtClean="0"/>
              <a:t>MUCHAS GRACIAS</a:t>
            </a:r>
            <a:endParaRPr lang="es-MX" sz="6000" dirty="0"/>
          </a:p>
        </p:txBody>
      </p:sp>
    </p:spTree>
    <p:extLst>
      <p:ext uri="{BB962C8B-B14F-4D97-AF65-F5344CB8AC3E}">
        <p14:creationId xmlns:p14="http://schemas.microsoft.com/office/powerpoint/2010/main" val="300992498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2090663"/>
          </a:xfrm>
        </p:spPr>
        <p:txBody>
          <a:bodyPr>
            <a:normAutofit fontScale="90000"/>
          </a:bodyPr>
          <a:lstStyle/>
          <a:p>
            <a:pPr algn="ctr"/>
            <a:r>
              <a:rPr lang="en-US" sz="6600" b="1" dirty="0" smtClean="0"/>
              <a:t>Estado y </a:t>
            </a:r>
            <a:r>
              <a:rPr lang="en-US" sz="6600" b="1" dirty="0" err="1" smtClean="0"/>
              <a:t>Democracia</a:t>
            </a:r>
            <a:endParaRPr lang="es-ES" sz="6600" b="1" dirty="0"/>
          </a:p>
        </p:txBody>
      </p:sp>
      <p:sp>
        <p:nvSpPr>
          <p:cNvPr id="3" name="2 Subtítulo"/>
          <p:cNvSpPr>
            <a:spLocks noGrp="1"/>
          </p:cNvSpPr>
          <p:nvPr>
            <p:ph type="subTitle" idx="1"/>
          </p:nvPr>
        </p:nvSpPr>
        <p:spPr/>
        <p:txBody>
          <a:bodyPr/>
          <a:lstStyle/>
          <a:p>
            <a:pPr algn="r"/>
            <a:r>
              <a:rPr lang="es-ES" b="1" i="1" dirty="0" smtClean="0"/>
              <a:t>DR. LUIS MENDOZA CRUZ</a:t>
            </a:r>
            <a:endParaRPr lang="es-ES" b="1" i="1" dirty="0"/>
          </a:p>
        </p:txBody>
      </p:sp>
    </p:spTree>
    <p:extLst>
      <p:ext uri="{BB962C8B-B14F-4D97-AF65-F5344CB8AC3E}">
        <p14:creationId xmlns:p14="http://schemas.microsoft.com/office/powerpoint/2010/main" val="36131991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20700" y="3126110"/>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ELEMENTOS ESENCIALES</a:t>
            </a:r>
          </a:p>
          <a:p>
            <a:endParaRPr lang="es-MX" dirty="0"/>
          </a:p>
        </p:txBody>
      </p:sp>
      <p:sp>
        <p:nvSpPr>
          <p:cNvPr id="5" name="4 Abrir llave"/>
          <p:cNvSpPr/>
          <p:nvPr/>
        </p:nvSpPr>
        <p:spPr>
          <a:xfrm>
            <a:off x="3607904" y="1700808"/>
            <a:ext cx="504056" cy="40324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6" name="5 CuadroTexto"/>
          <p:cNvSpPr txBox="1"/>
          <p:nvPr/>
        </p:nvSpPr>
        <p:spPr>
          <a:xfrm>
            <a:off x="4211960" y="2564904"/>
            <a:ext cx="3096344" cy="923330"/>
          </a:xfrm>
          <a:prstGeom prst="rect">
            <a:avLst/>
          </a:prstGeom>
          <a:noFill/>
          <a:ln>
            <a:solidFill>
              <a:srgbClr val="0070C0"/>
            </a:solidFill>
          </a:ln>
        </p:spPr>
        <p:txBody>
          <a:bodyPr wrap="square" rtlCol="0">
            <a:spAutoFit/>
          </a:bodyPr>
          <a:lstStyle/>
          <a:p>
            <a:pPr algn="ctr"/>
            <a:r>
              <a:rPr lang="es-MX" b="1" dirty="0" smtClean="0"/>
              <a:t>TERRITORIO </a:t>
            </a:r>
            <a:r>
              <a:rPr lang="es-MX" b="1" dirty="0"/>
              <a:t>(elemento </a:t>
            </a:r>
            <a:r>
              <a:rPr lang="es-MX" b="1" dirty="0" smtClean="0"/>
              <a:t>natural)</a:t>
            </a:r>
            <a:endParaRPr lang="es-MX" b="1" dirty="0"/>
          </a:p>
          <a:p>
            <a:pPr algn="ctr"/>
            <a:endParaRPr lang="es-MX" b="1" dirty="0" smtClean="0"/>
          </a:p>
        </p:txBody>
      </p:sp>
      <p:sp>
        <p:nvSpPr>
          <p:cNvPr id="7" name="6 CuadroTexto"/>
          <p:cNvSpPr txBox="1"/>
          <p:nvPr/>
        </p:nvSpPr>
        <p:spPr>
          <a:xfrm>
            <a:off x="4211960" y="3573016"/>
            <a:ext cx="3096344"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GOBIERNO (PODER) (elemento cultural)</a:t>
            </a:r>
            <a:endParaRPr lang="es-MX" dirty="0" smtClean="0"/>
          </a:p>
          <a:p>
            <a:pPr algn="ctr"/>
            <a:endParaRPr lang="es-MX" b="1" dirty="0" smtClean="0"/>
          </a:p>
        </p:txBody>
      </p:sp>
      <p:sp>
        <p:nvSpPr>
          <p:cNvPr id="8" name="7 CuadroTexto"/>
          <p:cNvSpPr txBox="1"/>
          <p:nvPr/>
        </p:nvSpPr>
        <p:spPr>
          <a:xfrm>
            <a:off x="4211960" y="1556792"/>
            <a:ext cx="3096344" cy="923330"/>
          </a:xfrm>
          <a:prstGeom prst="rect">
            <a:avLst/>
          </a:prstGeom>
          <a:noFill/>
          <a:ln>
            <a:solidFill>
              <a:srgbClr val="0070C0"/>
            </a:solidFill>
          </a:ln>
        </p:spPr>
        <p:txBody>
          <a:bodyPr wrap="square" rtlCol="0">
            <a:spAutoFit/>
          </a:bodyPr>
          <a:lstStyle/>
          <a:p>
            <a:pPr algn="ctr"/>
            <a:r>
              <a:rPr lang="es-MX" b="1" dirty="0" smtClean="0"/>
              <a:t>POBLACIÓN </a:t>
            </a:r>
            <a:r>
              <a:rPr lang="es-MX" b="1" dirty="0"/>
              <a:t>(elemento </a:t>
            </a:r>
            <a:r>
              <a:rPr lang="es-MX" b="1" dirty="0" smtClean="0"/>
              <a:t>natural)</a:t>
            </a:r>
          </a:p>
          <a:p>
            <a:endParaRPr lang="es-MX" dirty="0"/>
          </a:p>
        </p:txBody>
      </p:sp>
      <p:sp>
        <p:nvSpPr>
          <p:cNvPr id="9" name="8 CuadroTexto"/>
          <p:cNvSpPr txBox="1"/>
          <p:nvPr/>
        </p:nvSpPr>
        <p:spPr>
          <a:xfrm>
            <a:off x="4211960" y="4581128"/>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DERECHO </a:t>
            </a:r>
            <a:r>
              <a:rPr lang="es-MX" b="1" dirty="0"/>
              <a:t>(elemento cultural</a:t>
            </a:r>
            <a:r>
              <a:rPr lang="es-MX" b="1" dirty="0" smtClean="0"/>
              <a:t>)</a:t>
            </a:r>
          </a:p>
          <a:p>
            <a:endParaRPr lang="es-MX" dirty="0"/>
          </a:p>
        </p:txBody>
      </p:sp>
      <p:sp>
        <p:nvSpPr>
          <p:cNvPr id="10" name="9 Flecha abajo"/>
          <p:cNvSpPr/>
          <p:nvPr/>
        </p:nvSpPr>
        <p:spPr>
          <a:xfrm>
            <a:off x="1475656" y="4221088"/>
            <a:ext cx="648072" cy="4616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CuadroTexto"/>
          <p:cNvSpPr txBox="1"/>
          <p:nvPr/>
        </p:nvSpPr>
        <p:spPr>
          <a:xfrm>
            <a:off x="320700" y="4712076"/>
            <a:ext cx="3096344" cy="1477328"/>
          </a:xfrm>
          <a:prstGeom prst="rect">
            <a:avLst/>
          </a:prstGeom>
          <a:noFill/>
          <a:ln>
            <a:solidFill>
              <a:srgbClr val="0070C0"/>
            </a:solidFill>
          </a:ln>
        </p:spPr>
        <p:txBody>
          <a:bodyPr wrap="square" rtlCol="0">
            <a:spAutoFit/>
          </a:bodyPr>
          <a:lstStyle/>
          <a:p>
            <a:pPr algn="just"/>
            <a:r>
              <a:rPr lang="es-MX" dirty="0"/>
              <a:t>Son aquellos que permiten dilucidar si una organización política </a:t>
            </a:r>
            <a:r>
              <a:rPr lang="es-MX" dirty="0" smtClean="0"/>
              <a:t>constituye o no un Estado.</a:t>
            </a:r>
            <a:endParaRPr lang="es-MX" dirty="0"/>
          </a:p>
          <a:p>
            <a:endParaRPr lang="es-MX" dirty="0"/>
          </a:p>
        </p:txBody>
      </p:sp>
      <p:sp>
        <p:nvSpPr>
          <p:cNvPr id="13" name="12 CuadroTexto"/>
          <p:cNvSpPr txBox="1"/>
          <p:nvPr/>
        </p:nvSpPr>
        <p:spPr>
          <a:xfrm>
            <a:off x="4211960" y="5589240"/>
            <a:ext cx="3096344"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INSTITUCIONES (elemento cultural)</a:t>
            </a:r>
            <a:endParaRPr lang="es-MX" dirty="0" smtClean="0"/>
          </a:p>
          <a:p>
            <a:pPr algn="ctr"/>
            <a:endParaRPr lang="es-MX" b="1" dirty="0" smtClean="0"/>
          </a:p>
        </p:txBody>
      </p:sp>
    </p:spTree>
    <p:extLst>
      <p:ext uri="{BB962C8B-B14F-4D97-AF65-F5344CB8AC3E}">
        <p14:creationId xmlns:p14="http://schemas.microsoft.com/office/powerpoint/2010/main" val="36629966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n-US" dirty="0" smtClean="0"/>
              <a:t>1.2.1 </a:t>
            </a:r>
            <a:r>
              <a:rPr lang="en-US" dirty="0" err="1" smtClean="0"/>
              <a:t>Elementos</a:t>
            </a:r>
            <a:r>
              <a:rPr lang="en-US" dirty="0" smtClean="0"/>
              <a:t> </a:t>
            </a:r>
            <a:r>
              <a:rPr lang="en-US" dirty="0" err="1" smtClean="0"/>
              <a:t>esenciales</a:t>
            </a:r>
            <a:r>
              <a:rPr lang="en-US" dirty="0" smtClean="0"/>
              <a:t> del Estado (2 de 10)</a:t>
            </a:r>
            <a:endParaRPr lang="es-ES" dirty="0"/>
          </a:p>
        </p:txBody>
      </p:sp>
      <p:sp>
        <p:nvSpPr>
          <p:cNvPr id="3" name="2 Marcador de contenido"/>
          <p:cNvSpPr>
            <a:spLocks noGrp="1"/>
          </p:cNvSpPr>
          <p:nvPr>
            <p:ph sz="quarter" idx="1"/>
          </p:nvPr>
        </p:nvSpPr>
        <p:spPr/>
        <p:txBody>
          <a:bodyPr>
            <a:normAutofit/>
          </a:bodyPr>
          <a:lstStyle/>
          <a:p>
            <a:pPr>
              <a:buNone/>
            </a:pPr>
            <a:endParaRPr lang="es-MX" dirty="0" smtClean="0"/>
          </a:p>
          <a:p>
            <a:endParaRPr lang="es-MX" dirty="0" smtClean="0"/>
          </a:p>
          <a:p>
            <a:endParaRPr lang="es-MX" dirty="0" smtClean="0"/>
          </a:p>
          <a:p>
            <a:endParaRPr lang="es-ES" dirty="0"/>
          </a:p>
        </p:txBody>
      </p:sp>
      <p:sp>
        <p:nvSpPr>
          <p:cNvPr id="4" name="3 CuadroTexto"/>
          <p:cNvSpPr txBox="1"/>
          <p:nvPr/>
        </p:nvSpPr>
        <p:spPr>
          <a:xfrm>
            <a:off x="337294" y="3126110"/>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POBLACIÓN</a:t>
            </a:r>
          </a:p>
          <a:p>
            <a:endParaRPr lang="es-MX" dirty="0"/>
          </a:p>
        </p:txBody>
      </p:sp>
      <p:sp>
        <p:nvSpPr>
          <p:cNvPr id="5" name="4 Abrir llave"/>
          <p:cNvSpPr/>
          <p:nvPr/>
        </p:nvSpPr>
        <p:spPr>
          <a:xfrm>
            <a:off x="3607904" y="1700808"/>
            <a:ext cx="504056" cy="40324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
        <p:nvSpPr>
          <p:cNvPr id="6" name="5 CuadroTexto"/>
          <p:cNvSpPr txBox="1"/>
          <p:nvPr/>
        </p:nvSpPr>
        <p:spPr>
          <a:xfrm>
            <a:off x="4196978" y="2060848"/>
            <a:ext cx="3096344" cy="1200329"/>
          </a:xfrm>
          <a:prstGeom prst="rect">
            <a:avLst/>
          </a:prstGeom>
          <a:noFill/>
          <a:ln>
            <a:solidFill>
              <a:srgbClr val="0070C0"/>
            </a:solidFill>
          </a:ln>
        </p:spPr>
        <p:txBody>
          <a:bodyPr wrap="square" rtlCol="0">
            <a:spAutoFit/>
          </a:bodyPr>
          <a:lstStyle/>
          <a:p>
            <a:pPr algn="ctr"/>
            <a:r>
              <a:rPr lang="es-MX" b="1" dirty="0" smtClean="0"/>
              <a:t>Aspecto cuantitativo: refiere al número y cantidad de la población</a:t>
            </a:r>
            <a:endParaRPr lang="es-MX" b="1" dirty="0"/>
          </a:p>
          <a:p>
            <a:pPr algn="ctr"/>
            <a:endParaRPr lang="es-MX" b="1" dirty="0" smtClean="0"/>
          </a:p>
        </p:txBody>
      </p:sp>
      <p:sp>
        <p:nvSpPr>
          <p:cNvPr id="7" name="6 CuadroTexto"/>
          <p:cNvSpPr txBox="1"/>
          <p:nvPr/>
        </p:nvSpPr>
        <p:spPr>
          <a:xfrm>
            <a:off x="4283968" y="4049440"/>
            <a:ext cx="3096344" cy="1200329"/>
          </a:xfrm>
          <a:prstGeom prst="rect">
            <a:avLst/>
          </a:prstGeom>
          <a:noFill/>
          <a:ln>
            <a:solidFill>
              <a:srgbClr val="0070C0"/>
            </a:solidFill>
          </a:ln>
        </p:spPr>
        <p:txBody>
          <a:bodyPr wrap="square" rtlCol="0">
            <a:spAutoFit/>
          </a:bodyPr>
          <a:lstStyle/>
          <a:p>
            <a:pPr algn="ctr"/>
            <a:endParaRPr lang="es-MX" b="1" dirty="0" smtClean="0"/>
          </a:p>
          <a:p>
            <a:pPr algn="ctr"/>
            <a:r>
              <a:rPr lang="es-MX" b="1" dirty="0" smtClean="0"/>
              <a:t>Aspecto cualitativo: refiere a la herencia y selección</a:t>
            </a:r>
            <a:endParaRPr lang="es-MX" dirty="0" smtClean="0"/>
          </a:p>
          <a:p>
            <a:pPr algn="ctr"/>
            <a:endParaRPr lang="es-MX" b="1" dirty="0" smtClean="0"/>
          </a:p>
        </p:txBody>
      </p:sp>
      <p:sp>
        <p:nvSpPr>
          <p:cNvPr id="10" name="9 Flecha abajo"/>
          <p:cNvSpPr/>
          <p:nvPr/>
        </p:nvSpPr>
        <p:spPr>
          <a:xfrm>
            <a:off x="1547664" y="4221088"/>
            <a:ext cx="720080"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1" name="10 CuadroTexto"/>
          <p:cNvSpPr txBox="1"/>
          <p:nvPr/>
        </p:nvSpPr>
        <p:spPr>
          <a:xfrm>
            <a:off x="307032" y="5144418"/>
            <a:ext cx="3096344" cy="923330"/>
          </a:xfrm>
          <a:prstGeom prst="rect">
            <a:avLst/>
          </a:prstGeom>
          <a:noFill/>
          <a:ln>
            <a:solidFill>
              <a:srgbClr val="0070C0"/>
            </a:solidFill>
          </a:ln>
        </p:spPr>
        <p:txBody>
          <a:bodyPr wrap="square" rtlCol="0">
            <a:spAutoFit/>
          </a:bodyPr>
          <a:lstStyle/>
          <a:p>
            <a:pPr algn="ctr"/>
            <a:endParaRPr lang="es-MX" b="1" dirty="0" smtClean="0"/>
          </a:p>
          <a:p>
            <a:pPr algn="ctr"/>
            <a:r>
              <a:rPr lang="es-ES" dirty="0"/>
              <a:t>T</a:t>
            </a:r>
            <a:r>
              <a:rPr lang="es-ES" dirty="0" smtClean="0"/>
              <a:t>otalidad </a:t>
            </a:r>
            <a:r>
              <a:rPr lang="es-ES" dirty="0"/>
              <a:t>de individuos que habitan el territorio</a:t>
            </a:r>
            <a:endParaRPr lang="es-MX" dirty="0"/>
          </a:p>
        </p:txBody>
      </p:sp>
    </p:spTree>
    <p:extLst>
      <p:ext uri="{BB962C8B-B14F-4D97-AF65-F5344CB8AC3E}">
        <p14:creationId xmlns:p14="http://schemas.microsoft.com/office/powerpoint/2010/main" val="265263786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rmedi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Intermedi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ntermedi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1135</TotalTime>
  <Words>4638</Words>
  <Application>Microsoft Office PowerPoint</Application>
  <PresentationFormat>Presentación en pantalla (4:3)</PresentationFormat>
  <Paragraphs>519</Paragraphs>
  <Slides>77</Slides>
  <Notes>1</Notes>
  <HiddenSlides>0</HiddenSlides>
  <MMClips>0</MMClips>
  <ScaleCrop>false</ScaleCrop>
  <HeadingPairs>
    <vt:vector size="4" baseType="variant">
      <vt:variant>
        <vt:lpstr>Tema</vt:lpstr>
      </vt:variant>
      <vt:variant>
        <vt:i4>1</vt:i4>
      </vt:variant>
      <vt:variant>
        <vt:lpstr>Títulos de diapositiva</vt:lpstr>
      </vt:variant>
      <vt:variant>
        <vt:i4>77</vt:i4>
      </vt:variant>
    </vt:vector>
  </HeadingPairs>
  <TitlesOfParts>
    <vt:vector size="78" baseType="lpstr">
      <vt:lpstr>Intermedio</vt:lpstr>
      <vt:lpstr>Estado, PARLAMENTO y Democracia</vt:lpstr>
      <vt:lpstr>TEMARIO</vt:lpstr>
      <vt:lpstr>1. ESTADO</vt:lpstr>
      <vt:lpstr>1.1 Concepto de Estado</vt:lpstr>
      <vt:lpstr>1.1 Concepto de Estado</vt:lpstr>
      <vt:lpstr>1.1 Concepto de Estado</vt:lpstr>
      <vt:lpstr>1.2 Elementos esenciales del Estado</vt:lpstr>
      <vt:lpstr>1.2.1 Elementos esenciales del Estado</vt:lpstr>
      <vt:lpstr>1.2.1 Elementos esenciales del Estado (2 de 10)</vt:lpstr>
      <vt:lpstr>1.2.1 Elementos esenciales del Estado (3 de 10)</vt:lpstr>
      <vt:lpstr>1.2.1 Elementos esenciales del Estado (4 de 10)</vt:lpstr>
      <vt:lpstr>1.2.1 Elementos esenciales del Estado (5 de 10)</vt:lpstr>
      <vt:lpstr>1.2.1 Elementos esenciales del Estado (6 de 10)</vt:lpstr>
      <vt:lpstr>1.2.1 Elementos esenciales del Estado (7 de 10)</vt:lpstr>
      <vt:lpstr>1.2.1 Elementos esenciales del Estado (8 de 10)</vt:lpstr>
      <vt:lpstr>1.2.1 Elementos esenciales del Estado (9 de 10)</vt:lpstr>
      <vt:lpstr>1.2.1 Elementos esenciales del Estado (10 de 10)</vt:lpstr>
      <vt:lpstr>1.2.2 Elementos modales del Estado</vt:lpstr>
      <vt:lpstr>1.2.2 Elementos modales del Estado   (2 de 5)</vt:lpstr>
      <vt:lpstr>1.2.2 Elementos modales del Estado   (3 de 5)</vt:lpstr>
      <vt:lpstr>1.2.2 Elementos modales del Estado   (4 de 5)</vt:lpstr>
      <vt:lpstr>1.2.2 Elementos modales del Estado     ( 5 de 5)</vt:lpstr>
      <vt:lpstr>1.3 Formas de Gobierno </vt:lpstr>
      <vt:lpstr>  A) Aristóteles (La Política)</vt:lpstr>
      <vt:lpstr>B) Distinción moderna del Estado Maquiavelo (El príncipe 1513)</vt:lpstr>
      <vt:lpstr>C) John Locke (Tratado sobre el gobierno civil 1689)</vt:lpstr>
      <vt:lpstr>D) Montesquieu (El espíritu de las leyes 1748)</vt:lpstr>
      <vt:lpstr>D) Montesquieu (El espíritu de las leyes 1748)</vt:lpstr>
      <vt:lpstr>D) Hamilton y Madison </vt:lpstr>
      <vt:lpstr> Hamilton y Madison (2 de 4)</vt:lpstr>
      <vt:lpstr>Hamilton y Madison ( 3 de 4)</vt:lpstr>
      <vt:lpstr>Hamilton y Madison… (4 de 4)</vt:lpstr>
      <vt:lpstr>Hamilton y Madison… (4 de 4)</vt:lpstr>
      <vt:lpstr>E) Juan Linz</vt:lpstr>
      <vt:lpstr>E) Juan Linz (2 de 7)</vt:lpstr>
      <vt:lpstr>E) Juan Linz (3 de 7)</vt:lpstr>
      <vt:lpstr>E) Juan Linz (4 de 7)</vt:lpstr>
      <vt:lpstr>E) Juan Linz (5 de 7)</vt:lpstr>
      <vt:lpstr>E) Juan Linz (6 de 7)</vt:lpstr>
      <vt:lpstr>E) Juan Linz (7 de 7)</vt:lpstr>
      <vt:lpstr>1.4 Formas de Estado</vt:lpstr>
      <vt:lpstr>1.4.1 Estados simples</vt:lpstr>
      <vt:lpstr>1.4.1 Estados simples (2 de 2)</vt:lpstr>
      <vt:lpstr>1.4.2  Estados Compuestos</vt:lpstr>
      <vt:lpstr>1.4.2  Estados Compuestos (2 de 3)</vt:lpstr>
      <vt:lpstr>El Estado Autonómico (3 de 3)</vt:lpstr>
      <vt:lpstr>2. DEMOCRACIA</vt:lpstr>
      <vt:lpstr>2.1 Antecedentes</vt:lpstr>
      <vt:lpstr>2.1 Antecedentes</vt:lpstr>
      <vt:lpstr>Antecedentes</vt:lpstr>
      <vt:lpstr>2.2 Panorama general</vt:lpstr>
      <vt:lpstr>2.2 Panorama general (2 de 10)</vt:lpstr>
      <vt:lpstr>2.2 Panorama general (3 de 10)</vt:lpstr>
      <vt:lpstr>2.2 Panorama general (4 de 10)</vt:lpstr>
      <vt:lpstr>2.2 Panorama general (5 de 10)</vt:lpstr>
      <vt:lpstr>2.2 Panorama general  (6 de 10)</vt:lpstr>
      <vt:lpstr>Transición hacia la Democracia</vt:lpstr>
      <vt:lpstr>El sistema político </vt:lpstr>
      <vt:lpstr>2.2 Panorama general ( 7 de 10)</vt:lpstr>
      <vt:lpstr>2.2 Panorama general (8 de 10)</vt:lpstr>
      <vt:lpstr>2.2 Panorama general (9 de 10)</vt:lpstr>
      <vt:lpstr>2.2 Panorama general (9 de 10)</vt:lpstr>
      <vt:lpstr>2.2 Panorama general (10 de 10)</vt:lpstr>
      <vt:lpstr>2.3 Concepción de democracia</vt:lpstr>
      <vt:lpstr>2.3 Concepción de democracia</vt:lpstr>
      <vt:lpstr>2.3 Concepción de democracia</vt:lpstr>
      <vt:lpstr>2.4 Democracia Social</vt:lpstr>
      <vt:lpstr>2.5 Pluralismo y Poder</vt:lpstr>
      <vt:lpstr>2.5 Pluralismo y poder (2 de 2)</vt:lpstr>
      <vt:lpstr>ESTADOS DEMOCRÁTICOS ESTADOS AUTORITARIOS</vt:lpstr>
      <vt:lpstr> CONSTITUCIÓN Y DEMOCRACIA Diego Valadés </vt:lpstr>
      <vt:lpstr> CONSTITUCIÓN Y DEMOCRACIA Diego Valadés REFORMAS INDISPENSABLES </vt:lpstr>
      <vt:lpstr>Presentación de PowerPoint</vt:lpstr>
      <vt:lpstr>Presentación de PowerPoint</vt:lpstr>
      <vt:lpstr>Presentación de PowerPoint</vt:lpstr>
      <vt:lpstr>Presentación de PowerPoint</vt:lpstr>
      <vt:lpstr>Estado y Democracia</vt:lpstr>
    </vt:vector>
  </TitlesOfParts>
  <Company>www.intercambiosvirtuales.org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Estado y Democracia</dc:title>
  <dc:creator>Esmeralda</dc:creator>
  <cp:lastModifiedBy>Z400</cp:lastModifiedBy>
  <cp:revision>385</cp:revision>
  <cp:lastPrinted>2014-12-16T19:42:11Z</cp:lastPrinted>
  <dcterms:created xsi:type="dcterms:W3CDTF">2014-04-23T13:39:29Z</dcterms:created>
  <dcterms:modified xsi:type="dcterms:W3CDTF">2016-02-23T22:47:44Z</dcterms:modified>
</cp:coreProperties>
</file>